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4"/>
    <p:sldId id="257" r:id="rId55"/>
    <p:sldId id="258" r:id="rId56"/>
    <p:sldId id="259" r:id="rId57"/>
    <p:sldId id="260" r:id="rId58"/>
    <p:sldId id="261" r:id="rId59"/>
    <p:sldId id="262" r:id="rId60"/>
    <p:sldId id="263" r:id="rId61"/>
    <p:sldId id="264" r:id="rId62"/>
    <p:sldId id="265" r:id="rId63"/>
    <p:sldId id="266" r:id="rId64"/>
    <p:sldId id="267" r:id="rId65"/>
    <p:sldId id="268" r:id="rId66"/>
    <p:sldId id="269" r:id="rId67"/>
    <p:sldId id="270" r:id="rId68"/>
    <p:sldId id="271" r:id="rId69"/>
    <p:sldId id="272" r:id="rId7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Public Sans" charset="1" panose="00000000000000000000"/>
      <p:regular r:id="rId14"/>
    </p:embeddedFont>
    <p:embeddedFont>
      <p:font typeface="Public Sans Bold" charset="1" panose="00000000000000000000"/>
      <p:regular r:id="rId15"/>
    </p:embeddedFont>
    <p:embeddedFont>
      <p:font typeface="Public Sans Italics" charset="1" panose="00000000000000000000"/>
      <p:regular r:id="rId16"/>
    </p:embeddedFont>
    <p:embeddedFont>
      <p:font typeface="Public Sans Bold Italics" charset="1" panose="00000000000000000000"/>
      <p:regular r:id="rId17"/>
    </p:embeddedFont>
    <p:embeddedFont>
      <p:font typeface="Public Sans Thin" charset="1" panose="00000000000000000000"/>
      <p:regular r:id="rId18"/>
    </p:embeddedFont>
    <p:embeddedFont>
      <p:font typeface="Public Sans Thin Italics" charset="1" panose="00000000000000000000"/>
      <p:regular r:id="rId19"/>
    </p:embeddedFont>
    <p:embeddedFont>
      <p:font typeface="Public Sans Medium" charset="1" panose="00000000000000000000"/>
      <p:regular r:id="rId20"/>
    </p:embeddedFont>
    <p:embeddedFont>
      <p:font typeface="Public Sans Medium Italics" charset="1" panose="00000000000000000000"/>
      <p:regular r:id="rId21"/>
    </p:embeddedFont>
    <p:embeddedFont>
      <p:font typeface="Public Sans Heavy" charset="1" panose="00000000000000000000"/>
      <p:regular r:id="rId22"/>
    </p:embeddedFont>
    <p:embeddedFont>
      <p:font typeface="Public Sans Heavy Italics" charset="1" panose="00000000000000000000"/>
      <p:regular r:id="rId23"/>
    </p:embeddedFont>
    <p:embeddedFont>
      <p:font typeface="Aileron" charset="1" panose="00000500000000000000"/>
      <p:regular r:id="rId24"/>
    </p:embeddedFont>
    <p:embeddedFont>
      <p:font typeface="Aileron Bold" charset="1" panose="00000800000000000000"/>
      <p:regular r:id="rId25"/>
    </p:embeddedFont>
    <p:embeddedFont>
      <p:font typeface="Aileron Italics" charset="1" panose="00000500000000000000"/>
      <p:regular r:id="rId26"/>
    </p:embeddedFont>
    <p:embeddedFont>
      <p:font typeface="Aileron Bold Italics" charset="1" panose="00000800000000000000"/>
      <p:regular r:id="rId27"/>
    </p:embeddedFont>
    <p:embeddedFont>
      <p:font typeface="Aileron Thin" charset="1" panose="00000300000000000000"/>
      <p:regular r:id="rId28"/>
    </p:embeddedFont>
    <p:embeddedFont>
      <p:font typeface="Aileron Thin Italics" charset="1" panose="00000300000000000000"/>
      <p:regular r:id="rId29"/>
    </p:embeddedFont>
    <p:embeddedFont>
      <p:font typeface="Aileron Light" charset="1" panose="00000400000000000000"/>
      <p:regular r:id="rId30"/>
    </p:embeddedFont>
    <p:embeddedFont>
      <p:font typeface="Aileron Light Italics" charset="1" panose="00000400000000000000"/>
      <p:regular r:id="rId31"/>
    </p:embeddedFont>
    <p:embeddedFont>
      <p:font typeface="Aileron Ultra-Bold" charset="1" panose="00000A00000000000000"/>
      <p:regular r:id="rId32"/>
    </p:embeddedFont>
    <p:embeddedFont>
      <p:font typeface="Aileron Ultra-Bold Italics" charset="1" panose="00000A00000000000000"/>
      <p:regular r:id="rId33"/>
    </p:embeddedFont>
    <p:embeddedFont>
      <p:font typeface="Aileron Heavy" charset="1" panose="00000A00000000000000"/>
      <p:regular r:id="rId34"/>
    </p:embeddedFont>
    <p:embeddedFont>
      <p:font typeface="Aileron Heavy Italics" charset="1" panose="00000A00000000000000"/>
      <p:regular r:id="rId35"/>
    </p:embeddedFont>
    <p:embeddedFont>
      <p:font typeface="Barlow" charset="1" panose="00000500000000000000"/>
      <p:regular r:id="rId36"/>
    </p:embeddedFont>
    <p:embeddedFont>
      <p:font typeface="Barlow Bold" charset="1" panose="00000800000000000000"/>
      <p:regular r:id="rId37"/>
    </p:embeddedFont>
    <p:embeddedFont>
      <p:font typeface="Barlow Italics" charset="1" panose="00000500000000000000"/>
      <p:regular r:id="rId38"/>
    </p:embeddedFont>
    <p:embeddedFont>
      <p:font typeface="Barlow Bold Italics" charset="1" panose="00000800000000000000"/>
      <p:regular r:id="rId39"/>
    </p:embeddedFont>
    <p:embeddedFont>
      <p:font typeface="Barlow Thin" charset="1" panose="00000300000000000000"/>
      <p:regular r:id="rId40"/>
    </p:embeddedFont>
    <p:embeddedFont>
      <p:font typeface="Barlow Thin Italics" charset="1" panose="00000300000000000000"/>
      <p:regular r:id="rId41"/>
    </p:embeddedFont>
    <p:embeddedFont>
      <p:font typeface="Barlow Extra-Light" charset="1" panose="00000300000000000000"/>
      <p:regular r:id="rId42"/>
    </p:embeddedFont>
    <p:embeddedFont>
      <p:font typeface="Barlow Extra-Light Italics" charset="1" panose="00000300000000000000"/>
      <p:regular r:id="rId43"/>
    </p:embeddedFont>
    <p:embeddedFont>
      <p:font typeface="Barlow Light" charset="1" panose="00000400000000000000"/>
      <p:regular r:id="rId44"/>
    </p:embeddedFont>
    <p:embeddedFont>
      <p:font typeface="Barlow Light Italics" charset="1" panose="00000400000000000000"/>
      <p:regular r:id="rId45"/>
    </p:embeddedFont>
    <p:embeddedFont>
      <p:font typeface="Barlow Medium" charset="1" panose="00000600000000000000"/>
      <p:regular r:id="rId46"/>
    </p:embeddedFont>
    <p:embeddedFont>
      <p:font typeface="Barlow Medium Italics" charset="1" panose="00000600000000000000"/>
      <p:regular r:id="rId47"/>
    </p:embeddedFont>
    <p:embeddedFont>
      <p:font typeface="Barlow Semi-Bold" charset="1" panose="00000700000000000000"/>
      <p:regular r:id="rId48"/>
    </p:embeddedFont>
    <p:embeddedFont>
      <p:font typeface="Barlow Semi-Bold Italics" charset="1" panose="00000700000000000000"/>
      <p:regular r:id="rId49"/>
    </p:embeddedFont>
    <p:embeddedFont>
      <p:font typeface="Barlow Ultra-Bold" charset="1" panose="00000900000000000000"/>
      <p:regular r:id="rId50"/>
    </p:embeddedFont>
    <p:embeddedFont>
      <p:font typeface="Barlow Ultra-Bold Italics" charset="1" panose="00000900000000000000"/>
      <p:regular r:id="rId51"/>
    </p:embeddedFont>
    <p:embeddedFont>
      <p:font typeface="Barlow Heavy" charset="1" panose="00000A00000000000000"/>
      <p:regular r:id="rId52"/>
    </p:embeddedFont>
    <p:embeddedFont>
      <p:font typeface="Barlow Heavy Italics" charset="1" panose="00000A00000000000000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slides/slide1.xml" Type="http://schemas.openxmlformats.org/officeDocument/2006/relationships/slide"/><Relationship Id="rId55" Target="slides/slide2.xml" Type="http://schemas.openxmlformats.org/officeDocument/2006/relationships/slide"/><Relationship Id="rId56" Target="slides/slide3.xml" Type="http://schemas.openxmlformats.org/officeDocument/2006/relationships/slide"/><Relationship Id="rId57" Target="slides/slide4.xml" Type="http://schemas.openxmlformats.org/officeDocument/2006/relationships/slide"/><Relationship Id="rId58" Target="slides/slide5.xml" Type="http://schemas.openxmlformats.org/officeDocument/2006/relationships/slide"/><Relationship Id="rId59" Target="slides/slide6.xml" Type="http://schemas.openxmlformats.org/officeDocument/2006/relationships/slide"/><Relationship Id="rId6" Target="fonts/font6.fntdata" Type="http://schemas.openxmlformats.org/officeDocument/2006/relationships/font"/><Relationship Id="rId60" Target="slides/slide7.xml" Type="http://schemas.openxmlformats.org/officeDocument/2006/relationships/slide"/><Relationship Id="rId61" Target="slides/slide8.xml" Type="http://schemas.openxmlformats.org/officeDocument/2006/relationships/slide"/><Relationship Id="rId62" Target="slides/slide9.xml" Type="http://schemas.openxmlformats.org/officeDocument/2006/relationships/slide"/><Relationship Id="rId63" Target="slides/slide10.xml" Type="http://schemas.openxmlformats.org/officeDocument/2006/relationships/slide"/><Relationship Id="rId64" Target="slides/slide11.xml" Type="http://schemas.openxmlformats.org/officeDocument/2006/relationships/slide"/><Relationship Id="rId65" Target="slides/slide12.xml" Type="http://schemas.openxmlformats.org/officeDocument/2006/relationships/slide"/><Relationship Id="rId66" Target="slides/slide13.xml" Type="http://schemas.openxmlformats.org/officeDocument/2006/relationships/slide"/><Relationship Id="rId67" Target="slides/slide14.xml" Type="http://schemas.openxmlformats.org/officeDocument/2006/relationships/slide"/><Relationship Id="rId68" Target="slides/slide15.xml" Type="http://schemas.openxmlformats.org/officeDocument/2006/relationships/slide"/><Relationship Id="rId69" Target="slides/slide16.xml" Type="http://schemas.openxmlformats.org/officeDocument/2006/relationships/slide"/><Relationship Id="rId7" Target="fonts/font7.fntdata" Type="http://schemas.openxmlformats.org/officeDocument/2006/relationships/font"/><Relationship Id="rId70" Target="slides/slide17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48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midpennbank.com/four-advantages-community-bank/" TargetMode="External" Type="http://schemas.openxmlformats.org/officeDocument/2006/relationships/hyperlink"/><Relationship Id="rId3" Target="https://www.policymattersohio.org/research-policy/quality-ohio/education-training/higher-education/student-borrowers-prey-for-predatory-loan-servicers" TargetMode="External" Type="http://schemas.openxmlformats.org/officeDocument/2006/relationships/hyperlink"/><Relationship Id="rId4" Target="https://elderprotectioncenter.com/infographic-high-cost-elder-financial-abuse/" TargetMode="External" Type="http://schemas.openxmlformats.org/officeDocument/2006/relationships/hyperlink"/><Relationship Id="rId5" Target="https://fintechmagazine.com/banking/the-future-of-community-banks-in-a-global-economy" TargetMode="External" Type="http://schemas.openxmlformats.org/officeDocument/2006/relationships/hyperlink"/><Relationship Id="rId6" Target="https://www.nber.org/system/files/working_papers/w24778/w24778.pdf" TargetMode="External" Type="http://schemas.openxmlformats.org/officeDocument/2006/relationships/hyperlink"/><Relationship Id="rId7" Target="https://theconversation.com/why-lending-through-community-based-organisations-makes-sense-50263" TargetMode="External" Type="http://schemas.openxmlformats.org/officeDocument/2006/relationships/hyperlink"/><Relationship Id="rId8" Target="https://www.statista.com/chart/15465/trust-in-banks-still-recovering-after-great-recession/" TargetMode="External" Type="http://schemas.openxmlformats.org/officeDocument/2006/relationships/hyperlink"/><Relationship Id="rId9" Target="https://thefinancialbrand.com/news/bank-culture/edelman-trust-survey-bank-brands-17474/" TargetMode="External" Type="http://schemas.openxmlformats.org/officeDocument/2006/relationships/hyperlink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16373" y="4702630"/>
            <a:ext cx="7337603" cy="5584370"/>
          </a:xfrm>
          <a:custGeom>
            <a:avLst/>
            <a:gdLst/>
            <a:ahLst/>
            <a:cxnLst/>
            <a:rect r="r" b="b" t="t" l="l"/>
            <a:pathLst>
              <a:path h="5584370" w="7337603">
                <a:moveTo>
                  <a:pt x="0" y="0"/>
                </a:moveTo>
                <a:lnTo>
                  <a:pt x="7337603" y="0"/>
                </a:lnTo>
                <a:lnTo>
                  <a:pt x="7337603" y="5584370"/>
                </a:lnTo>
                <a:lnTo>
                  <a:pt x="0" y="55843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50089">
            <a:off x="4516473" y="985977"/>
            <a:ext cx="6233130" cy="4441105"/>
          </a:xfrm>
          <a:custGeom>
            <a:avLst/>
            <a:gdLst/>
            <a:ahLst/>
            <a:cxnLst/>
            <a:rect r="r" b="b" t="t" l="l"/>
            <a:pathLst>
              <a:path h="4441105" w="6233130">
                <a:moveTo>
                  <a:pt x="0" y="0"/>
                </a:moveTo>
                <a:lnTo>
                  <a:pt x="6233130" y="0"/>
                </a:lnTo>
                <a:lnTo>
                  <a:pt x="6233130" y="4441105"/>
                </a:lnTo>
                <a:lnTo>
                  <a:pt x="0" y="44411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136097">
            <a:off x="11172901" y="920845"/>
            <a:ext cx="7577435" cy="4007218"/>
          </a:xfrm>
          <a:custGeom>
            <a:avLst/>
            <a:gdLst/>
            <a:ahLst/>
            <a:cxnLst/>
            <a:rect r="r" b="b" t="t" l="l"/>
            <a:pathLst>
              <a:path h="4007218" w="7577435">
                <a:moveTo>
                  <a:pt x="0" y="0"/>
                </a:moveTo>
                <a:lnTo>
                  <a:pt x="7577435" y="0"/>
                </a:lnTo>
                <a:lnTo>
                  <a:pt x="7577435" y="4007218"/>
                </a:lnTo>
                <a:lnTo>
                  <a:pt x="0" y="40072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11730">
            <a:off x="10188463" y="3123402"/>
            <a:ext cx="6583128" cy="3850679"/>
          </a:xfrm>
          <a:custGeom>
            <a:avLst/>
            <a:gdLst/>
            <a:ahLst/>
            <a:cxnLst/>
            <a:rect r="r" b="b" t="t" l="l"/>
            <a:pathLst>
              <a:path h="3850679" w="6583128">
                <a:moveTo>
                  <a:pt x="0" y="0"/>
                </a:moveTo>
                <a:lnTo>
                  <a:pt x="6583128" y="0"/>
                </a:lnTo>
                <a:lnTo>
                  <a:pt x="6583128" y="3850679"/>
                </a:lnTo>
                <a:lnTo>
                  <a:pt x="0" y="38506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98203">
            <a:off x="-721444" y="912521"/>
            <a:ext cx="6347744" cy="5554276"/>
          </a:xfrm>
          <a:custGeom>
            <a:avLst/>
            <a:gdLst/>
            <a:ahLst/>
            <a:cxnLst/>
            <a:rect r="r" b="b" t="t" l="l"/>
            <a:pathLst>
              <a:path h="5554276" w="6347744">
                <a:moveTo>
                  <a:pt x="0" y="0"/>
                </a:moveTo>
                <a:lnTo>
                  <a:pt x="6347744" y="0"/>
                </a:lnTo>
                <a:lnTo>
                  <a:pt x="6347744" y="5554276"/>
                </a:lnTo>
                <a:lnTo>
                  <a:pt x="0" y="55542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944721" y="6745869"/>
            <a:ext cx="12343279" cy="3541131"/>
            <a:chOff x="0" y="0"/>
            <a:chExt cx="3250905" cy="93264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50905" cy="932644"/>
            </a:xfrm>
            <a:custGeom>
              <a:avLst/>
              <a:gdLst/>
              <a:ahLst/>
              <a:cxnLst/>
              <a:rect r="r" b="b" t="t" l="l"/>
              <a:pathLst>
                <a:path h="932644" w="3250905">
                  <a:moveTo>
                    <a:pt x="43278" y="0"/>
                  </a:moveTo>
                  <a:lnTo>
                    <a:pt x="3207627" y="0"/>
                  </a:lnTo>
                  <a:cubicBezTo>
                    <a:pt x="3219105" y="0"/>
                    <a:pt x="3230113" y="4560"/>
                    <a:pt x="3238229" y="12676"/>
                  </a:cubicBezTo>
                  <a:cubicBezTo>
                    <a:pt x="3246345" y="20792"/>
                    <a:pt x="3250905" y="31800"/>
                    <a:pt x="3250905" y="43278"/>
                  </a:cubicBezTo>
                  <a:lnTo>
                    <a:pt x="3250905" y="889366"/>
                  </a:lnTo>
                  <a:cubicBezTo>
                    <a:pt x="3250905" y="900844"/>
                    <a:pt x="3246345" y="911852"/>
                    <a:pt x="3238229" y="919968"/>
                  </a:cubicBezTo>
                  <a:cubicBezTo>
                    <a:pt x="3230113" y="928084"/>
                    <a:pt x="3219105" y="932644"/>
                    <a:pt x="3207627" y="932644"/>
                  </a:cubicBezTo>
                  <a:lnTo>
                    <a:pt x="43278" y="932644"/>
                  </a:lnTo>
                  <a:cubicBezTo>
                    <a:pt x="31800" y="932644"/>
                    <a:pt x="20792" y="928084"/>
                    <a:pt x="12676" y="919968"/>
                  </a:cubicBezTo>
                  <a:cubicBezTo>
                    <a:pt x="4560" y="911852"/>
                    <a:pt x="0" y="900844"/>
                    <a:pt x="0" y="889366"/>
                  </a:cubicBezTo>
                  <a:lnTo>
                    <a:pt x="0" y="43278"/>
                  </a:lnTo>
                  <a:cubicBezTo>
                    <a:pt x="0" y="31800"/>
                    <a:pt x="4560" y="20792"/>
                    <a:pt x="12676" y="12676"/>
                  </a:cubicBezTo>
                  <a:cubicBezTo>
                    <a:pt x="20792" y="4560"/>
                    <a:pt x="31800" y="0"/>
                    <a:pt x="43278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14300"/>
              <a:ext cx="3250905" cy="1046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119"/>
                </a:lnSpc>
              </a:pPr>
              <a:r>
                <a:rPr lang="en-US" sz="5799">
                  <a:solidFill>
                    <a:srgbClr val="000000"/>
                  </a:solidFill>
                  <a:latin typeface="Aileron Bold"/>
                </a:rPr>
                <a:t>LendEase:</a:t>
              </a:r>
            </a:p>
            <a:p>
              <a:pPr algn="ctr">
                <a:lnSpc>
                  <a:spcPts val="8119"/>
                </a:lnSpc>
              </a:pPr>
              <a:r>
                <a:rPr lang="en-US" sz="5799">
                  <a:solidFill>
                    <a:srgbClr val="000000"/>
                  </a:solidFill>
                  <a:latin typeface="Aileron Bold"/>
                </a:rPr>
                <a:t>Community Driven Lending Platform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959" y="2765670"/>
            <a:ext cx="2734789" cy="4345191"/>
            <a:chOff x="0" y="0"/>
            <a:chExt cx="3133810" cy="49791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33810" cy="4979179"/>
            </a:xfrm>
            <a:custGeom>
              <a:avLst/>
              <a:gdLst/>
              <a:ahLst/>
              <a:cxnLst/>
              <a:rect r="r" b="b" t="t" l="l"/>
              <a:pathLst>
                <a:path h="4979179" w="3133810">
                  <a:moveTo>
                    <a:pt x="3009350" y="4979179"/>
                  </a:moveTo>
                  <a:lnTo>
                    <a:pt x="124460" y="4979179"/>
                  </a:lnTo>
                  <a:cubicBezTo>
                    <a:pt x="55880" y="4979179"/>
                    <a:pt x="0" y="4923299"/>
                    <a:pt x="0" y="485471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4854719"/>
                  </a:lnTo>
                  <a:cubicBezTo>
                    <a:pt x="3133810" y="4923299"/>
                    <a:pt x="3077930" y="4979179"/>
                    <a:pt x="3009350" y="4979179"/>
                  </a:cubicBezTo>
                  <a:close/>
                </a:path>
              </a:pathLst>
            </a:custGeom>
            <a:solidFill>
              <a:srgbClr val="55C4D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204606" y="2765670"/>
            <a:ext cx="2734789" cy="4345191"/>
            <a:chOff x="0" y="0"/>
            <a:chExt cx="3133810" cy="497917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33810" cy="4979179"/>
            </a:xfrm>
            <a:custGeom>
              <a:avLst/>
              <a:gdLst/>
              <a:ahLst/>
              <a:cxnLst/>
              <a:rect r="r" b="b" t="t" l="l"/>
              <a:pathLst>
                <a:path h="4979179" w="3133810">
                  <a:moveTo>
                    <a:pt x="3009350" y="4979179"/>
                  </a:moveTo>
                  <a:lnTo>
                    <a:pt x="124460" y="4979179"/>
                  </a:lnTo>
                  <a:cubicBezTo>
                    <a:pt x="55880" y="4979179"/>
                    <a:pt x="0" y="4923299"/>
                    <a:pt x="0" y="485471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4854719"/>
                  </a:lnTo>
                  <a:cubicBezTo>
                    <a:pt x="3133810" y="4923299"/>
                    <a:pt x="3077930" y="4979179"/>
                    <a:pt x="3009350" y="4979179"/>
                  </a:cubicBezTo>
                  <a:close/>
                </a:path>
              </a:pathLst>
            </a:custGeom>
            <a:solidFill>
              <a:srgbClr val="55C4D4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00252" y="2765670"/>
            <a:ext cx="2734789" cy="4345191"/>
            <a:chOff x="0" y="0"/>
            <a:chExt cx="3133810" cy="497917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33810" cy="4979179"/>
            </a:xfrm>
            <a:custGeom>
              <a:avLst/>
              <a:gdLst/>
              <a:ahLst/>
              <a:cxnLst/>
              <a:rect r="r" b="b" t="t" l="l"/>
              <a:pathLst>
                <a:path h="4979179" w="3133810">
                  <a:moveTo>
                    <a:pt x="3009350" y="4979179"/>
                  </a:moveTo>
                  <a:lnTo>
                    <a:pt x="124460" y="4979179"/>
                  </a:lnTo>
                  <a:cubicBezTo>
                    <a:pt x="55880" y="4979179"/>
                    <a:pt x="0" y="4923299"/>
                    <a:pt x="0" y="485471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4854719"/>
                  </a:lnTo>
                  <a:cubicBezTo>
                    <a:pt x="3133810" y="4923299"/>
                    <a:pt x="3077930" y="4979179"/>
                    <a:pt x="3009350" y="4979179"/>
                  </a:cubicBezTo>
                  <a:close/>
                </a:path>
              </a:pathLst>
            </a:custGeom>
            <a:solidFill>
              <a:srgbClr val="55C4D4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252959" y="2765670"/>
            <a:ext cx="2734789" cy="4345191"/>
            <a:chOff x="0" y="0"/>
            <a:chExt cx="3133810" cy="497917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33810" cy="4979179"/>
            </a:xfrm>
            <a:custGeom>
              <a:avLst/>
              <a:gdLst/>
              <a:ahLst/>
              <a:cxnLst/>
              <a:rect r="r" b="b" t="t" l="l"/>
              <a:pathLst>
                <a:path h="4979179" w="3133810">
                  <a:moveTo>
                    <a:pt x="3009350" y="4979179"/>
                  </a:moveTo>
                  <a:lnTo>
                    <a:pt x="124460" y="4979179"/>
                  </a:lnTo>
                  <a:cubicBezTo>
                    <a:pt x="55880" y="4979179"/>
                    <a:pt x="0" y="4923299"/>
                    <a:pt x="0" y="485471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4854719"/>
                  </a:lnTo>
                  <a:cubicBezTo>
                    <a:pt x="3133810" y="4923299"/>
                    <a:pt x="3077930" y="4979179"/>
                    <a:pt x="3009350" y="4979179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348606" y="2765670"/>
            <a:ext cx="2734789" cy="4345191"/>
            <a:chOff x="0" y="0"/>
            <a:chExt cx="3133810" cy="497917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133810" cy="4979179"/>
            </a:xfrm>
            <a:custGeom>
              <a:avLst/>
              <a:gdLst/>
              <a:ahLst/>
              <a:cxnLst/>
              <a:rect r="r" b="b" t="t" l="l"/>
              <a:pathLst>
                <a:path h="4979179" w="3133810">
                  <a:moveTo>
                    <a:pt x="3009350" y="4979179"/>
                  </a:moveTo>
                  <a:lnTo>
                    <a:pt x="124460" y="4979179"/>
                  </a:lnTo>
                  <a:cubicBezTo>
                    <a:pt x="55880" y="4979179"/>
                    <a:pt x="0" y="4923299"/>
                    <a:pt x="0" y="485471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4854719"/>
                  </a:lnTo>
                  <a:cubicBezTo>
                    <a:pt x="3133810" y="4923299"/>
                    <a:pt x="3077930" y="4979179"/>
                    <a:pt x="3009350" y="4979179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444252" y="2765670"/>
            <a:ext cx="2734789" cy="4345191"/>
            <a:chOff x="0" y="0"/>
            <a:chExt cx="3133810" cy="497917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133810" cy="4979179"/>
            </a:xfrm>
            <a:custGeom>
              <a:avLst/>
              <a:gdLst/>
              <a:ahLst/>
              <a:cxnLst/>
              <a:rect r="r" b="b" t="t" l="l"/>
              <a:pathLst>
                <a:path h="4979179" w="3133810">
                  <a:moveTo>
                    <a:pt x="3009350" y="4979179"/>
                  </a:moveTo>
                  <a:lnTo>
                    <a:pt x="124460" y="4979179"/>
                  </a:lnTo>
                  <a:cubicBezTo>
                    <a:pt x="55880" y="4979179"/>
                    <a:pt x="0" y="4923299"/>
                    <a:pt x="0" y="485471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4854719"/>
                  </a:lnTo>
                  <a:cubicBezTo>
                    <a:pt x="3133810" y="4923299"/>
                    <a:pt x="3077930" y="4979179"/>
                    <a:pt x="3009350" y="4979179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9117096" y="1028700"/>
            <a:ext cx="74815" cy="8229600"/>
          </a:xfrm>
          <a:custGeom>
            <a:avLst/>
            <a:gdLst/>
            <a:ahLst/>
            <a:cxnLst/>
            <a:rect r="r" b="b" t="t" l="l"/>
            <a:pathLst>
              <a:path h="8229600" w="74815">
                <a:moveTo>
                  <a:pt x="0" y="0"/>
                </a:moveTo>
                <a:lnTo>
                  <a:pt x="74815" y="0"/>
                </a:lnTo>
                <a:lnTo>
                  <a:pt x="7481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60917" y="2890300"/>
            <a:ext cx="2145207" cy="2365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0"/>
              </a:lnSpc>
              <a:spcBef>
                <a:spcPct val="0"/>
              </a:spcBef>
            </a:pPr>
            <a:r>
              <a:rPr lang="en-US" sz="1553">
                <a:solidFill>
                  <a:srgbClr val="000000"/>
                </a:solidFill>
                <a:latin typeface="Public Sans Bold"/>
              </a:rPr>
              <a:t>LENDERS HAVE THE OPPORTUNITY TO EARN COMPETITIVE INTEREST RATES ON FUNDS LENT OUT, PROVIDING A SOURCE OF PASSIVE INCOME.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499397" y="2890300"/>
            <a:ext cx="2145207" cy="3253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0"/>
              </a:lnSpc>
              <a:spcBef>
                <a:spcPct val="0"/>
              </a:spcBef>
            </a:pPr>
            <a:r>
              <a:rPr lang="en-US" sz="1553">
                <a:solidFill>
                  <a:srgbClr val="000000"/>
                </a:solidFill>
                <a:latin typeface="Public Sans Bold"/>
              </a:rPr>
              <a:t>BY SUPPORTING FELLOW COMMUNITY MEMBERS IN THEIR FINANCIAL ENDEAVORS, LENDERS CONTRIBUTE TO THE OVERALL WELL-BEING AND STABILITY OF THE COMMUNITY.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595043" y="2890300"/>
            <a:ext cx="2145207" cy="2957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0"/>
              </a:lnSpc>
              <a:spcBef>
                <a:spcPct val="0"/>
              </a:spcBef>
            </a:pPr>
            <a:r>
              <a:rPr lang="en-US" sz="1553">
                <a:solidFill>
                  <a:srgbClr val="000000"/>
                </a:solidFill>
                <a:latin typeface="Public Sans Bold"/>
              </a:rPr>
              <a:t>BUILDING TRUST AND FOSTERING RELATIONSHIPS WITHIN THE COMMUNITY CAN LEAD TO LONG-TERM FINANCIAL OPPORTUNITIES AND SOCIAL CONNECTIONS.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13505" y="1019175"/>
            <a:ext cx="7516989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20"/>
              </a:lnSpc>
              <a:spcBef>
                <a:spcPct val="0"/>
              </a:spcBef>
            </a:pPr>
            <a:r>
              <a:rPr lang="en-US" sz="4100" spc="-164">
                <a:solidFill>
                  <a:srgbClr val="000000"/>
                </a:solidFill>
                <a:latin typeface="Public Sans Bold"/>
              </a:rPr>
              <a:t>BENEFITS FOR LENDERS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504917" y="2890300"/>
            <a:ext cx="2145207" cy="3541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0"/>
              </a:lnSpc>
              <a:spcBef>
                <a:spcPct val="0"/>
              </a:spcBef>
            </a:pPr>
            <a:r>
              <a:rPr lang="en-US" sz="1553">
                <a:solidFill>
                  <a:srgbClr val="FDFDFD"/>
                </a:solidFill>
                <a:latin typeface="Public Sans Bold"/>
              </a:rPr>
              <a:t>BORROWERS GAIN ACCESS TO AFFORDABLE LOANS WITH LOWER INTEREST RATES COMPARED TO TRADITIONAL BANKS, ENABLING THEM TO ACHIEVE THEIR FINANCIAL GOALS MORE EFFECTIVELY.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643397" y="2890300"/>
            <a:ext cx="2145207" cy="2950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0"/>
              </a:lnSpc>
              <a:spcBef>
                <a:spcPct val="0"/>
              </a:spcBef>
            </a:pPr>
            <a:r>
              <a:rPr lang="en-US" sz="1553">
                <a:solidFill>
                  <a:srgbClr val="FDFDFD"/>
                </a:solidFill>
                <a:latin typeface="Public Sans Bold"/>
              </a:rPr>
              <a:t>OUR PLATFORM OFFERS A FASTER LOAN APPROVAL PROCESS WITHOUT STRINGENT COLLATERAL REQUIREMENTS, ENSURING GREATER ACCESSIBILITY FOR BORROWERS.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739043" y="2890300"/>
            <a:ext cx="2145207" cy="3541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30"/>
              </a:lnSpc>
              <a:spcBef>
                <a:spcPct val="0"/>
              </a:spcBef>
            </a:pPr>
            <a:r>
              <a:rPr lang="en-US" sz="1553">
                <a:solidFill>
                  <a:srgbClr val="FDFDFD"/>
                </a:solidFill>
                <a:latin typeface="Public Sans Bold"/>
              </a:rPr>
              <a:t>BORROWERS ALSO BENEFIT FROM FINANCIAL EDUCATION AND MENTORSHIP OPPORTUNITIES WITHIN THE COMMUNITY, EMPOWERING THEM TO MAKE INFORMED FINANCIAL DECISIONS.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496273" y="1019175"/>
            <a:ext cx="8439454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20"/>
              </a:lnSpc>
              <a:spcBef>
                <a:spcPct val="0"/>
              </a:spcBef>
            </a:pPr>
            <a:r>
              <a:rPr lang="en-US" sz="4100" spc="-164">
                <a:solidFill>
                  <a:srgbClr val="000000"/>
                </a:solidFill>
                <a:latin typeface="Public Sans Bold"/>
              </a:rPr>
              <a:t>BENEFITS FOR BORROWERS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478389"/>
          </a:xfrm>
          <a:prstGeom prst="rect">
            <a:avLst/>
          </a:prstGeom>
          <a:solidFill>
            <a:srgbClr val="55C4D4">
              <a:alpha val="74902"/>
            </a:srgbClr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3912445" y="1547495"/>
            <a:ext cx="10564236" cy="8739505"/>
          </a:xfrm>
          <a:custGeom>
            <a:avLst/>
            <a:gdLst/>
            <a:ahLst/>
            <a:cxnLst/>
            <a:rect r="r" b="b" t="t" l="l"/>
            <a:pathLst>
              <a:path h="8739505" w="10564236">
                <a:moveTo>
                  <a:pt x="0" y="0"/>
                </a:moveTo>
                <a:lnTo>
                  <a:pt x="10564237" y="0"/>
                </a:lnTo>
                <a:lnTo>
                  <a:pt x="10564237" y="8739505"/>
                </a:lnTo>
                <a:lnTo>
                  <a:pt x="0" y="87395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95235" y="277232"/>
            <a:ext cx="8398656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319"/>
              </a:lnSpc>
            </a:pPr>
            <a:r>
              <a:rPr lang="en-US" sz="6099">
                <a:solidFill>
                  <a:srgbClr val="000000"/>
                </a:solidFill>
                <a:latin typeface="Aileron Bold"/>
              </a:rPr>
              <a:t>TECHNOLOGY STACK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3C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24639" y="4254538"/>
            <a:ext cx="2262376" cy="2125853"/>
          </a:xfrm>
          <a:custGeom>
            <a:avLst/>
            <a:gdLst/>
            <a:ahLst/>
            <a:cxnLst/>
            <a:rect r="r" b="b" t="t" l="l"/>
            <a:pathLst>
              <a:path h="2125853" w="2262376">
                <a:moveTo>
                  <a:pt x="0" y="0"/>
                </a:moveTo>
                <a:lnTo>
                  <a:pt x="2262376" y="0"/>
                </a:lnTo>
                <a:lnTo>
                  <a:pt x="2262376" y="2125853"/>
                </a:lnTo>
                <a:lnTo>
                  <a:pt x="0" y="21258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99764" y="4212515"/>
            <a:ext cx="1953799" cy="2167877"/>
          </a:xfrm>
          <a:custGeom>
            <a:avLst/>
            <a:gdLst/>
            <a:ahLst/>
            <a:cxnLst/>
            <a:rect r="r" b="b" t="t" l="l"/>
            <a:pathLst>
              <a:path h="2167877" w="1953799">
                <a:moveTo>
                  <a:pt x="0" y="0"/>
                </a:moveTo>
                <a:lnTo>
                  <a:pt x="1953799" y="0"/>
                </a:lnTo>
                <a:lnTo>
                  <a:pt x="1953799" y="2167876"/>
                </a:lnTo>
                <a:lnTo>
                  <a:pt x="0" y="2167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555674" y="4088823"/>
            <a:ext cx="2254440" cy="2254440"/>
          </a:xfrm>
          <a:custGeom>
            <a:avLst/>
            <a:gdLst/>
            <a:ahLst/>
            <a:cxnLst/>
            <a:rect r="r" b="b" t="t" l="l"/>
            <a:pathLst>
              <a:path h="2254440" w="2254440">
                <a:moveTo>
                  <a:pt x="0" y="0"/>
                </a:moveTo>
                <a:lnTo>
                  <a:pt x="2254440" y="0"/>
                </a:lnTo>
                <a:lnTo>
                  <a:pt x="2254440" y="2254440"/>
                </a:lnTo>
                <a:lnTo>
                  <a:pt x="0" y="22544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91976" y="3999389"/>
            <a:ext cx="3601630" cy="2381002"/>
          </a:xfrm>
          <a:custGeom>
            <a:avLst/>
            <a:gdLst/>
            <a:ahLst/>
            <a:cxnLst/>
            <a:rect r="r" b="b" t="t" l="l"/>
            <a:pathLst>
              <a:path h="2381002" w="3601630">
                <a:moveTo>
                  <a:pt x="0" y="0"/>
                </a:moveTo>
                <a:lnTo>
                  <a:pt x="3601630" y="0"/>
                </a:lnTo>
                <a:lnTo>
                  <a:pt x="3601630" y="2381002"/>
                </a:lnTo>
                <a:lnTo>
                  <a:pt x="0" y="23810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593606" y="1839459"/>
            <a:ext cx="9100788" cy="559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4"/>
              </a:lnSpc>
            </a:pPr>
            <a:r>
              <a:rPr lang="en-US" sz="4100" spc="20">
                <a:solidFill>
                  <a:srgbClr val="FFFFFF"/>
                </a:solidFill>
                <a:latin typeface="Aileron Bold"/>
              </a:rPr>
              <a:t>PROMOTION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88499" y="6999993"/>
            <a:ext cx="2302670" cy="436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0"/>
              </a:lnSpc>
            </a:pPr>
            <a:r>
              <a:rPr lang="en-US" sz="2600" spc="26">
                <a:solidFill>
                  <a:srgbClr val="FFFFFF"/>
                </a:solidFill>
                <a:latin typeface="Aileron"/>
              </a:rPr>
              <a:t>Advertising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07214" y="6999993"/>
            <a:ext cx="2302670" cy="436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0"/>
              </a:lnSpc>
            </a:pPr>
            <a:r>
              <a:rPr lang="en-US" sz="2600" spc="26">
                <a:solidFill>
                  <a:srgbClr val="FFFFFF"/>
                </a:solidFill>
                <a:latin typeface="Aileron"/>
              </a:rPr>
              <a:t>Social Media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56435" y="6999993"/>
            <a:ext cx="3598785" cy="436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0"/>
              </a:lnSpc>
            </a:pPr>
            <a:r>
              <a:rPr lang="en-US" sz="2600" spc="26">
                <a:solidFill>
                  <a:srgbClr val="FFFFFF"/>
                </a:solidFill>
                <a:latin typeface="Aileron"/>
              </a:rPr>
              <a:t>Direct Marketing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153826" y="6999993"/>
            <a:ext cx="3445675" cy="436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0"/>
              </a:lnSpc>
            </a:pPr>
            <a:r>
              <a:rPr lang="en-US" sz="2600" spc="26">
                <a:solidFill>
                  <a:srgbClr val="FFFFFF"/>
                </a:solidFill>
                <a:latin typeface="Aileron"/>
              </a:rPr>
              <a:t>Event Marketing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71981" y="196341"/>
            <a:ext cx="9944038" cy="9894318"/>
          </a:xfrm>
          <a:custGeom>
            <a:avLst/>
            <a:gdLst/>
            <a:ahLst/>
            <a:cxnLst/>
            <a:rect r="r" b="b" t="t" l="l"/>
            <a:pathLst>
              <a:path h="9894318" w="9944038">
                <a:moveTo>
                  <a:pt x="0" y="0"/>
                </a:moveTo>
                <a:lnTo>
                  <a:pt x="9944038" y="0"/>
                </a:lnTo>
                <a:lnTo>
                  <a:pt x="9944038" y="9894318"/>
                </a:lnTo>
                <a:lnTo>
                  <a:pt x="0" y="9894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547833" y="4207319"/>
            <a:ext cx="5192333" cy="1824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6"/>
              </a:lnSpc>
            </a:pPr>
            <a:r>
              <a:rPr lang="en-US" sz="3699" spc="110">
                <a:solidFill>
                  <a:srgbClr val="191919"/>
                </a:solidFill>
                <a:latin typeface="Aileron Ultra-Bold"/>
              </a:rPr>
              <a:t>MONETISATION STRATEGIES &amp;</a:t>
            </a:r>
          </a:p>
          <a:p>
            <a:pPr algn="ctr" marL="0" indent="0" lvl="0">
              <a:lnSpc>
                <a:spcPts val="4846"/>
              </a:lnSpc>
              <a:spcBef>
                <a:spcPct val="0"/>
              </a:spcBef>
            </a:pPr>
            <a:r>
              <a:rPr lang="en-US" sz="3699" spc="110">
                <a:solidFill>
                  <a:srgbClr val="191919"/>
                </a:solidFill>
                <a:latin typeface="Aileron Ultra-Bold"/>
              </a:rPr>
              <a:t>COMPETITION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558167" y="2315718"/>
            <a:ext cx="1807964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599">
                <a:solidFill>
                  <a:srgbClr val="FDFDFD"/>
                </a:solidFill>
                <a:latin typeface="Aileron Bold"/>
              </a:rPr>
              <a:t>PREMIUM</a:t>
            </a:r>
          </a:p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FDFDFD"/>
                </a:solidFill>
                <a:latin typeface="Aileron Bold"/>
              </a:rPr>
              <a:t> FEATURES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122443" y="5999429"/>
            <a:ext cx="2335808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599">
                <a:solidFill>
                  <a:srgbClr val="FDFDFD"/>
                </a:solidFill>
                <a:latin typeface="Aileron Bold"/>
              </a:rPr>
              <a:t>PARTNERSHIP </a:t>
            </a:r>
          </a:p>
          <a:p>
            <a:pPr algn="ctr">
              <a:lnSpc>
                <a:spcPts val="3119"/>
              </a:lnSpc>
            </a:pPr>
            <a:r>
              <a:rPr lang="en-US" sz="2599">
                <a:solidFill>
                  <a:srgbClr val="FDFDFD"/>
                </a:solidFill>
                <a:latin typeface="Aileron Bold"/>
              </a:rPr>
              <a:t>WITH </a:t>
            </a:r>
          </a:p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FDFDFD"/>
                </a:solidFill>
                <a:latin typeface="Aileron Bold"/>
              </a:rPr>
              <a:t>LARGE FIRMS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188097" y="7953957"/>
            <a:ext cx="2474813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599">
                <a:solidFill>
                  <a:srgbClr val="FDFDFD"/>
                </a:solidFill>
                <a:latin typeface="Aileron Bold"/>
              </a:rPr>
              <a:t>SUBSCRIPTION </a:t>
            </a:r>
          </a:p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FDFDFD"/>
                </a:solidFill>
                <a:latin typeface="Aileron Bold"/>
              </a:rPr>
              <a:t>MODEL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58764" y="1544193"/>
            <a:ext cx="2614414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599">
                <a:solidFill>
                  <a:srgbClr val="FDFDFD"/>
                </a:solidFill>
                <a:latin typeface="Aileron Bold"/>
              </a:rPr>
              <a:t>TRANSPARENT </a:t>
            </a:r>
          </a:p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FDFDFD"/>
                </a:solidFill>
                <a:latin typeface="Aileron Bold"/>
              </a:rPr>
              <a:t>FEE STRUCTURE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80264" y="5133975"/>
            <a:ext cx="1667570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599">
                <a:solidFill>
                  <a:srgbClr val="FDFDFD"/>
                </a:solidFill>
                <a:latin typeface="Aileron Bold"/>
              </a:rPr>
              <a:t>REINVEST </a:t>
            </a:r>
          </a:p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FDFDFD"/>
                </a:solidFill>
                <a:latin typeface="Aileron Bold"/>
              </a:rPr>
              <a:t>PROFITS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88769" y="3061448"/>
            <a:ext cx="3173933" cy="317393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848094">
            <a:off x="9389210" y="7410044"/>
            <a:ext cx="2906249" cy="276094"/>
          </a:xfrm>
          <a:custGeom>
            <a:avLst/>
            <a:gdLst/>
            <a:ahLst/>
            <a:cxnLst/>
            <a:rect r="r" b="b" t="t" l="l"/>
            <a:pathLst>
              <a:path h="276094" w="2906249">
                <a:moveTo>
                  <a:pt x="0" y="0"/>
                </a:moveTo>
                <a:lnTo>
                  <a:pt x="2906250" y="0"/>
                </a:lnTo>
                <a:lnTo>
                  <a:pt x="2906250" y="276093"/>
                </a:lnTo>
                <a:lnTo>
                  <a:pt x="0" y="2760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968213" y="5261945"/>
            <a:ext cx="2624240" cy="262424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7966675">
            <a:off x="4752538" y="6809835"/>
            <a:ext cx="1857129" cy="269488"/>
          </a:xfrm>
          <a:custGeom>
            <a:avLst/>
            <a:gdLst/>
            <a:ahLst/>
            <a:cxnLst/>
            <a:rect r="r" b="b" t="t" l="l"/>
            <a:pathLst>
              <a:path h="269488" w="1857129">
                <a:moveTo>
                  <a:pt x="0" y="0"/>
                </a:moveTo>
                <a:lnTo>
                  <a:pt x="1857129" y="0"/>
                </a:lnTo>
                <a:lnTo>
                  <a:pt x="1857129" y="269488"/>
                </a:lnTo>
                <a:lnTo>
                  <a:pt x="0" y="2694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747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5681103" y="4548688"/>
            <a:ext cx="1875699" cy="187569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8785213" y="3736236"/>
            <a:ext cx="1581046" cy="1525709"/>
          </a:xfrm>
          <a:custGeom>
            <a:avLst/>
            <a:gdLst/>
            <a:ahLst/>
            <a:cxnLst/>
            <a:rect r="r" b="b" t="t" l="l"/>
            <a:pathLst>
              <a:path h="1525709" w="1581046">
                <a:moveTo>
                  <a:pt x="0" y="0"/>
                </a:moveTo>
                <a:lnTo>
                  <a:pt x="1581045" y="0"/>
                </a:lnTo>
                <a:lnTo>
                  <a:pt x="1581045" y="1525709"/>
                </a:lnTo>
                <a:lnTo>
                  <a:pt x="0" y="1525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158232">
            <a:off x="11182853" y="3992409"/>
            <a:ext cx="867745" cy="269488"/>
          </a:xfrm>
          <a:custGeom>
            <a:avLst/>
            <a:gdLst/>
            <a:ahLst/>
            <a:cxnLst/>
            <a:rect r="r" b="b" t="t" l="l"/>
            <a:pathLst>
              <a:path h="269488" w="867745">
                <a:moveTo>
                  <a:pt x="0" y="0"/>
                </a:moveTo>
                <a:lnTo>
                  <a:pt x="867745" y="0"/>
                </a:lnTo>
                <a:lnTo>
                  <a:pt x="867745" y="269488"/>
                </a:lnTo>
                <a:lnTo>
                  <a:pt x="0" y="2694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26907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399912" y="5686990"/>
            <a:ext cx="1760842" cy="1774148"/>
          </a:xfrm>
          <a:custGeom>
            <a:avLst/>
            <a:gdLst/>
            <a:ahLst/>
            <a:cxnLst/>
            <a:rect r="r" b="b" t="t" l="l"/>
            <a:pathLst>
              <a:path h="1774148" w="1760842">
                <a:moveTo>
                  <a:pt x="0" y="0"/>
                </a:moveTo>
                <a:lnTo>
                  <a:pt x="1760842" y="0"/>
                </a:lnTo>
                <a:lnTo>
                  <a:pt x="1760842" y="1774149"/>
                </a:lnTo>
                <a:lnTo>
                  <a:pt x="0" y="1774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968925" y="4857637"/>
            <a:ext cx="1300054" cy="1257802"/>
          </a:xfrm>
          <a:custGeom>
            <a:avLst/>
            <a:gdLst/>
            <a:ahLst/>
            <a:cxnLst/>
            <a:rect r="r" b="b" t="t" l="l"/>
            <a:pathLst>
              <a:path h="1257802" w="1300054">
                <a:moveTo>
                  <a:pt x="0" y="0"/>
                </a:moveTo>
                <a:lnTo>
                  <a:pt x="1300054" y="0"/>
                </a:lnTo>
                <a:lnTo>
                  <a:pt x="1300054" y="1257802"/>
                </a:lnTo>
                <a:lnTo>
                  <a:pt x="0" y="12578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06831" y="7631925"/>
            <a:ext cx="5450062" cy="147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2600" spc="135">
                <a:solidFill>
                  <a:srgbClr val="737373"/>
                </a:solidFill>
                <a:latin typeface="Aileron Bold"/>
              </a:rPr>
              <a:t>Who is the regulatory authority and what are legislations to consider?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217752" y="2642236"/>
            <a:ext cx="5463417" cy="1967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0"/>
              </a:lnSpc>
            </a:pPr>
            <a:r>
              <a:rPr lang="en-US" sz="2600" spc="135">
                <a:solidFill>
                  <a:srgbClr val="737373"/>
                </a:solidFill>
                <a:latin typeface="Aileron Bold"/>
              </a:rPr>
              <a:t>What if someone borrows all the money in the pool and it runs out?</a:t>
            </a:r>
          </a:p>
          <a:p>
            <a:pPr algn="just" marL="0" indent="0" lvl="0">
              <a:lnSpc>
                <a:spcPts val="3900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2285176" y="6989466"/>
            <a:ext cx="5337610" cy="246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2600" spc="135">
                <a:solidFill>
                  <a:srgbClr val="737373"/>
                </a:solidFill>
                <a:latin typeface="Aileron Bold"/>
              </a:rPr>
              <a:t>What if multiple people request the same amount of money or the amount they borrow in total causes the pool to run out?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331862" y="901640"/>
            <a:ext cx="10264883" cy="74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2"/>
              </a:lnSpc>
            </a:pPr>
            <a:r>
              <a:rPr lang="en-US" sz="4373" spc="183">
                <a:solidFill>
                  <a:srgbClr val="0D0D0D"/>
                </a:solidFill>
                <a:latin typeface="Aileron Bold"/>
              </a:rPr>
              <a:t>CHALLENGES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230631" y="2064043"/>
            <a:ext cx="3627338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Aileron Bold"/>
              </a:rPr>
              <a:t>USED UP MONEY POOL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143169" y="6378802"/>
            <a:ext cx="3802261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Aileron Bold"/>
              </a:rPr>
              <a:t>MULTIPLE BORROWERS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58452" y="7049837"/>
            <a:ext cx="2323703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Aileron Bold"/>
              </a:rPr>
              <a:t>REGULATIONS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Machine Learning"/>
          <p:cNvSpPr/>
          <p:nvPr/>
        </p:nvSpPr>
        <p:spPr>
          <a:xfrm flipH="false" flipV="false" rot="0">
            <a:off x="8052552" y="3983683"/>
            <a:ext cx="2182896" cy="2046465"/>
          </a:xfrm>
          <a:custGeom>
            <a:avLst/>
            <a:gdLst/>
            <a:ahLst/>
            <a:cxnLst/>
            <a:rect r="r" b="b" t="t" l="l"/>
            <a:pathLst>
              <a:path h="2046465" w="2182896">
                <a:moveTo>
                  <a:pt x="0" y="0"/>
                </a:moveTo>
                <a:lnTo>
                  <a:pt x="2182896" y="0"/>
                </a:lnTo>
                <a:lnTo>
                  <a:pt x="2182896" y="2046465"/>
                </a:lnTo>
                <a:lnTo>
                  <a:pt x="0" y="2046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592282" y="-617682"/>
            <a:ext cx="8007927" cy="11501582"/>
          </a:xfrm>
          <a:prstGeom prst="rect">
            <a:avLst/>
          </a:prstGeom>
          <a:solidFill>
            <a:srgbClr val="4FCDCC"/>
          </a:solidFill>
        </p:spPr>
      </p:sp>
      <p:sp>
        <p:nvSpPr>
          <p:cNvPr name="Freeform 4" id="4" descr="biometric"/>
          <p:cNvSpPr/>
          <p:nvPr/>
        </p:nvSpPr>
        <p:spPr>
          <a:xfrm flipH="false" flipV="false" rot="0">
            <a:off x="8277801" y="671512"/>
            <a:ext cx="1666724" cy="2143697"/>
          </a:xfrm>
          <a:custGeom>
            <a:avLst/>
            <a:gdLst/>
            <a:ahLst/>
            <a:cxnLst/>
            <a:rect r="r" b="b" t="t" l="l"/>
            <a:pathLst>
              <a:path h="2143697" w="1666724">
                <a:moveTo>
                  <a:pt x="0" y="0"/>
                </a:moveTo>
                <a:lnTo>
                  <a:pt x="1666724" y="0"/>
                </a:lnTo>
                <a:lnTo>
                  <a:pt x="1666724" y="2143697"/>
                </a:lnTo>
                <a:lnTo>
                  <a:pt x="0" y="21436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6" t="0" r="-2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98500" y="6932669"/>
            <a:ext cx="2036948" cy="2853867"/>
          </a:xfrm>
          <a:custGeom>
            <a:avLst/>
            <a:gdLst/>
            <a:ahLst/>
            <a:cxnLst/>
            <a:rect r="r" b="b" t="t" l="l"/>
            <a:pathLst>
              <a:path h="2853867" w="2036948">
                <a:moveTo>
                  <a:pt x="0" y="0"/>
                </a:moveTo>
                <a:lnTo>
                  <a:pt x="2036948" y="0"/>
                </a:lnTo>
                <a:lnTo>
                  <a:pt x="2036948" y="2853867"/>
                </a:lnTo>
                <a:lnTo>
                  <a:pt x="0" y="28538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4314002"/>
            <a:ext cx="5841103" cy="171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742"/>
              </a:lnSpc>
            </a:pPr>
            <a:r>
              <a:rPr lang="en-US" sz="6129">
                <a:solidFill>
                  <a:srgbClr val="000000"/>
                </a:solidFill>
                <a:latin typeface="Aileron Bold"/>
              </a:rPr>
              <a:t>FUTURE ROADMAP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68739" y="614450"/>
            <a:ext cx="6639932" cy="2277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Aileron Bold"/>
              </a:rPr>
              <a:t>Biometric payments: </a:t>
            </a:r>
            <a:r>
              <a:rPr lang="en-US" sz="2600">
                <a:solidFill>
                  <a:srgbClr val="000000"/>
                </a:solidFill>
                <a:latin typeface="Aileron"/>
              </a:rPr>
              <a:t>Biometric information of subscribers in a database connected to bank, which can be used for payments in local shops and trusted senders (without payment card, NFC).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68739" y="3747770"/>
            <a:ext cx="7126575" cy="2734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Aileron Bold"/>
              </a:rPr>
              <a:t>Lending money through previous history and relationships built using ML: E</a:t>
            </a:r>
            <a:r>
              <a:rPr lang="en-US" sz="2600">
                <a:solidFill>
                  <a:srgbClr val="000000"/>
                </a:solidFill>
                <a:latin typeface="Aileron"/>
              </a:rPr>
              <a:t>mphasize relationship with the bank and the individual based on learning  family histories, previous transaction history when making lending decisions.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868739" y="7439971"/>
            <a:ext cx="7419261" cy="2277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Aileron Bold"/>
              </a:rPr>
              <a:t>Contact with credit scoring organisations and invoice financing: </a:t>
            </a:r>
            <a:r>
              <a:rPr lang="en-US" sz="2600">
                <a:solidFill>
                  <a:srgbClr val="000000"/>
                </a:solidFill>
                <a:latin typeface="Aileron"/>
              </a:rPr>
              <a:t>We could collaborate with credit scoring organisations to validate credit score before lending money and could then look into providing invoice quickly.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4AB1B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255141"/>
            <a:ext cx="16230600" cy="415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919"/>
              </a:lnSpc>
            </a:pPr>
            <a:r>
              <a:rPr lang="en-US" sz="9099" spc="-363">
                <a:solidFill>
                  <a:srgbClr val="FDFDFD"/>
                </a:solidFill>
                <a:latin typeface="Aileron Bold"/>
              </a:rPr>
              <a:t>Our Goal - A Blend of Community-driven Lending, Secure Payments and Banking!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-151916" y="1807481"/>
            <a:ext cx="18439916" cy="0"/>
          </a:xfrm>
          <a:prstGeom prst="line">
            <a:avLst/>
          </a:prstGeom>
          <a:ln cap="rnd" w="9525">
            <a:solidFill>
              <a:srgbClr val="FDFDF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151916" y="8636000"/>
            <a:ext cx="18439916" cy="0"/>
          </a:xfrm>
          <a:prstGeom prst="line">
            <a:avLst/>
          </a:prstGeom>
          <a:ln cap="rnd" w="9525">
            <a:solidFill>
              <a:srgbClr val="FDFDFD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32468" y="942975"/>
            <a:ext cx="9623064" cy="705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 spc="172">
                <a:solidFill>
                  <a:srgbClr val="0D0D0D"/>
                </a:solidFill>
                <a:latin typeface="Aileron Bold"/>
              </a:rPr>
              <a:t>REFERENCES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50061" y="2581275"/>
            <a:ext cx="17187877" cy="625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0"/>
              </a:lnSpc>
            </a:pPr>
            <a:r>
              <a:rPr lang="en-US" sz="2600" u="sng">
                <a:solidFill>
                  <a:srgbClr val="2C92D5"/>
                </a:solidFill>
                <a:latin typeface="Aileron"/>
                <a:hlinkClick r:id="rId2" tooltip="https://midpennbank.com/four-advantages-community-bank/"/>
              </a:rPr>
              <a:t>FOUR ADVANTAGES OF BANKING WITH A COMMUNITY BANK | MID PENN BANK</a:t>
            </a:r>
          </a:p>
          <a:p>
            <a:pPr algn="just">
              <a:lnSpc>
                <a:spcPts val="3120"/>
              </a:lnSpc>
            </a:pPr>
          </a:p>
          <a:p>
            <a:pPr algn="just">
              <a:lnSpc>
                <a:spcPts val="3120"/>
              </a:lnSpc>
            </a:pPr>
            <a:r>
              <a:rPr lang="en-US" sz="2600" u="sng">
                <a:solidFill>
                  <a:srgbClr val="2C92D5"/>
                </a:solidFill>
                <a:latin typeface="Aileron"/>
                <a:hlinkClick r:id="rId3" tooltip="https://www.policymattersohio.org/research-policy/quality-ohio/education-training/higher-education/student-borrowers-prey-for-predatory-loan-servicers"/>
              </a:rPr>
              <a:t>STUDENT BORROWERS: PREY FOR PREDATORY LOAN SERVICERS (POLICYMATTERSOHIO.ORG)</a:t>
            </a:r>
          </a:p>
          <a:p>
            <a:pPr algn="just">
              <a:lnSpc>
                <a:spcPts val="3120"/>
              </a:lnSpc>
            </a:pPr>
          </a:p>
          <a:p>
            <a:pPr algn="just">
              <a:lnSpc>
                <a:spcPts val="3120"/>
              </a:lnSpc>
            </a:pPr>
            <a:r>
              <a:rPr lang="en-US" sz="2600" u="sng">
                <a:solidFill>
                  <a:srgbClr val="2C92D5"/>
                </a:solidFill>
                <a:latin typeface="Aileron"/>
                <a:hlinkClick r:id="rId4" tooltip="https://elderprotectioncenter.com/infographic-high-cost-elder-financial-abuse/"/>
              </a:rPr>
              <a:t>INFOGRAPHIC: THE HIGH COST OF ELDER FINANCIAL ABUSE - ELDER PROTECTION CENTER</a:t>
            </a:r>
          </a:p>
          <a:p>
            <a:pPr algn="just">
              <a:lnSpc>
                <a:spcPts val="3120"/>
              </a:lnSpc>
            </a:pPr>
          </a:p>
          <a:p>
            <a:pPr algn="just">
              <a:lnSpc>
                <a:spcPts val="3120"/>
              </a:lnSpc>
            </a:pPr>
            <a:r>
              <a:rPr lang="en-US" sz="2600" u="sng">
                <a:solidFill>
                  <a:srgbClr val="2C92D5"/>
                </a:solidFill>
                <a:latin typeface="Aileron"/>
                <a:hlinkClick r:id="rId5" tooltip="https://fintechmagazine.com/banking/the-future-of-community-banks-in-a-global-economy"/>
              </a:rPr>
              <a:t>THE FUTURE OF COMMUNITY BANKS IN A GLOBAL ECONOMY | FINTECH MAGAZINE</a:t>
            </a:r>
          </a:p>
          <a:p>
            <a:pPr algn="just">
              <a:lnSpc>
                <a:spcPts val="3120"/>
              </a:lnSpc>
            </a:pPr>
          </a:p>
          <a:p>
            <a:pPr algn="just">
              <a:lnSpc>
                <a:spcPts val="3120"/>
              </a:lnSpc>
            </a:pPr>
            <a:r>
              <a:rPr lang="en-US" sz="2600" u="sng">
                <a:solidFill>
                  <a:srgbClr val="2C92D5"/>
                </a:solidFill>
                <a:latin typeface="Aileron"/>
                <a:hlinkClick r:id="rId6" tooltip="https://www.nber.org/system/files/working_papers/w24778/w24778.pdf"/>
              </a:rPr>
              <a:t>TRUST IN LENDING (NBER.ORG)</a:t>
            </a:r>
          </a:p>
          <a:p>
            <a:pPr algn="just">
              <a:lnSpc>
                <a:spcPts val="3120"/>
              </a:lnSpc>
            </a:pPr>
          </a:p>
          <a:p>
            <a:pPr algn="just">
              <a:lnSpc>
                <a:spcPts val="3120"/>
              </a:lnSpc>
            </a:pPr>
            <a:r>
              <a:rPr lang="en-US" sz="2600" u="sng">
                <a:solidFill>
                  <a:srgbClr val="2C92D5"/>
                </a:solidFill>
                <a:latin typeface="Aileron"/>
                <a:hlinkClick r:id="rId7" tooltip="https://theconversation.com/why-lending-through-community-based-organisations-makes-sense-50263"/>
              </a:rPr>
              <a:t>WHY LENDING THROUGH COMMUNITY-BASED ORGANISATIONS MAKES SENSE (THECONVERSATION.COM)</a:t>
            </a:r>
          </a:p>
          <a:p>
            <a:pPr algn="just">
              <a:lnSpc>
                <a:spcPts val="3120"/>
              </a:lnSpc>
            </a:pPr>
          </a:p>
          <a:p>
            <a:pPr algn="just">
              <a:lnSpc>
                <a:spcPts val="3120"/>
              </a:lnSpc>
            </a:pPr>
            <a:r>
              <a:rPr lang="en-US" sz="2600" u="sng">
                <a:solidFill>
                  <a:srgbClr val="2C92D5"/>
                </a:solidFill>
                <a:latin typeface="Aileron"/>
                <a:hlinkClick r:id="rId8" tooltip="https://www.statista.com/chart/15465/trust-in-banks-still-recovering-after-great-recession/"/>
              </a:rPr>
              <a:t>CHART: TRUST IN BANKS STILL RECOVERING AFTER GREAT RECESSION | STATISTA</a:t>
            </a:r>
          </a:p>
          <a:p>
            <a:pPr algn="just">
              <a:lnSpc>
                <a:spcPts val="3120"/>
              </a:lnSpc>
            </a:pPr>
            <a:r>
              <a:rPr lang="en-US" sz="2600" u="sng">
                <a:solidFill>
                  <a:srgbClr val="2C92D5"/>
                </a:solidFill>
                <a:latin typeface="Aileron"/>
              </a:rPr>
              <a:t> </a:t>
            </a:r>
          </a:p>
          <a:p>
            <a:pPr algn="just">
              <a:lnSpc>
                <a:spcPts val="3120"/>
              </a:lnSpc>
            </a:pPr>
            <a:r>
              <a:rPr lang="en-US" sz="2600" u="sng">
                <a:solidFill>
                  <a:srgbClr val="2C92D5"/>
                </a:solidFill>
                <a:latin typeface="Aileron"/>
                <a:hlinkClick r:id="rId9" tooltip="https://thefinancialbrand.com/news/bank-culture/edelman-trust-survey-bank-brands-17474/"/>
              </a:rPr>
              <a:t>HOW YOU CAN REVERSE THE LOSS OF TRUST IN FINANCIAL INSTITUTIONS (THEFINANCIALBRAND.COM)</a:t>
            </a:r>
          </a:p>
          <a:p>
            <a:pPr algn="just">
              <a:lnSpc>
                <a:spcPts val="312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4306228"/>
            <a:ext cx="3329876" cy="1664938"/>
          </a:xfrm>
          <a:custGeom>
            <a:avLst/>
            <a:gdLst/>
            <a:ahLst/>
            <a:cxnLst/>
            <a:rect r="r" b="b" t="t" l="l"/>
            <a:pathLst>
              <a:path h="1664938" w="3329876">
                <a:moveTo>
                  <a:pt x="0" y="0"/>
                </a:moveTo>
                <a:lnTo>
                  <a:pt x="3329876" y="0"/>
                </a:lnTo>
                <a:lnTo>
                  <a:pt x="3329876" y="1664938"/>
                </a:lnTo>
                <a:lnTo>
                  <a:pt x="0" y="1664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4146146" y="5957801"/>
            <a:ext cx="3329876" cy="1664938"/>
          </a:xfrm>
          <a:custGeom>
            <a:avLst/>
            <a:gdLst/>
            <a:ahLst/>
            <a:cxnLst/>
            <a:rect r="r" b="b" t="t" l="l"/>
            <a:pathLst>
              <a:path h="1664938" w="3329876">
                <a:moveTo>
                  <a:pt x="0" y="0"/>
                </a:moveTo>
                <a:lnTo>
                  <a:pt x="3329876" y="0"/>
                </a:lnTo>
                <a:lnTo>
                  <a:pt x="3329876" y="1664938"/>
                </a:lnTo>
                <a:lnTo>
                  <a:pt x="0" y="16649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93844" y="4306228"/>
            <a:ext cx="3343241" cy="1671621"/>
          </a:xfrm>
          <a:custGeom>
            <a:avLst/>
            <a:gdLst/>
            <a:ahLst/>
            <a:cxnLst/>
            <a:rect r="r" b="b" t="t" l="l"/>
            <a:pathLst>
              <a:path h="1671621" w="3343241">
                <a:moveTo>
                  <a:pt x="0" y="0"/>
                </a:moveTo>
                <a:lnTo>
                  <a:pt x="3343241" y="0"/>
                </a:lnTo>
                <a:lnTo>
                  <a:pt x="3343241" y="1671621"/>
                </a:lnTo>
                <a:lnTo>
                  <a:pt x="0" y="16716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0450367" y="5964484"/>
            <a:ext cx="3329876" cy="1664938"/>
          </a:xfrm>
          <a:custGeom>
            <a:avLst/>
            <a:gdLst/>
            <a:ahLst/>
            <a:cxnLst/>
            <a:rect r="r" b="b" t="t" l="l"/>
            <a:pathLst>
              <a:path h="1664938" w="3329876">
                <a:moveTo>
                  <a:pt x="0" y="0"/>
                </a:moveTo>
                <a:lnTo>
                  <a:pt x="3329876" y="0"/>
                </a:lnTo>
                <a:lnTo>
                  <a:pt x="3329876" y="1664938"/>
                </a:lnTo>
                <a:lnTo>
                  <a:pt x="0" y="16649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599328" y="4312911"/>
            <a:ext cx="3329876" cy="1664938"/>
          </a:xfrm>
          <a:custGeom>
            <a:avLst/>
            <a:gdLst/>
            <a:ahLst/>
            <a:cxnLst/>
            <a:rect r="r" b="b" t="t" l="l"/>
            <a:pathLst>
              <a:path h="1664938" w="3329876">
                <a:moveTo>
                  <a:pt x="0" y="0"/>
                </a:moveTo>
                <a:lnTo>
                  <a:pt x="3329876" y="0"/>
                </a:lnTo>
                <a:lnTo>
                  <a:pt x="3329876" y="1664938"/>
                </a:lnTo>
                <a:lnTo>
                  <a:pt x="0" y="16649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3827655" y="5946525"/>
            <a:ext cx="848136" cy="570260"/>
            <a:chOff x="0" y="0"/>
            <a:chExt cx="1930400" cy="12979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30400" cy="1297940"/>
            </a:xfrm>
            <a:custGeom>
              <a:avLst/>
              <a:gdLst/>
              <a:ahLst/>
              <a:cxnLst/>
              <a:rect r="r" b="b" t="t" l="l"/>
              <a:pathLst>
                <a:path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4FCDCC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120271" y="5971166"/>
            <a:ext cx="848136" cy="570260"/>
            <a:chOff x="0" y="0"/>
            <a:chExt cx="1930400" cy="129794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30400" cy="1297940"/>
            </a:xfrm>
            <a:custGeom>
              <a:avLst/>
              <a:gdLst/>
              <a:ahLst/>
              <a:cxnLst/>
              <a:rect r="r" b="b" t="t" l="l"/>
              <a:pathLst>
                <a:path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6411164" y="5946525"/>
            <a:ext cx="848136" cy="570260"/>
            <a:chOff x="0" y="0"/>
            <a:chExt cx="1930400" cy="12979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30400" cy="1297940"/>
            </a:xfrm>
            <a:custGeom>
              <a:avLst/>
              <a:gdLst/>
              <a:ahLst/>
              <a:cxnLst/>
              <a:rect r="r" b="b" t="t" l="l"/>
              <a:pathLst>
                <a:path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13538A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661478" y="4790795"/>
            <a:ext cx="2166177" cy="2166177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CDC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 spc="119">
                  <a:solidFill>
                    <a:srgbClr val="000000"/>
                  </a:solidFill>
                  <a:latin typeface="Aileron Ultra-Bold"/>
                </a:rPr>
                <a:t>1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4747578" y="4790795"/>
            <a:ext cx="2166177" cy="216617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B6B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 spc="119">
                  <a:solidFill>
                    <a:srgbClr val="000000"/>
                  </a:solidFill>
                  <a:latin typeface="Aileron Ultra-Bold"/>
                </a:rPr>
                <a:t>2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895276" y="4790795"/>
            <a:ext cx="2166177" cy="2166177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 spc="119">
                  <a:solidFill>
                    <a:srgbClr val="000000"/>
                  </a:solidFill>
                  <a:latin typeface="Aileron Ultra-Bold"/>
                </a:rPr>
                <a:t>3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968407" y="4790795"/>
            <a:ext cx="2166177" cy="2166177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 spc="119">
                  <a:solidFill>
                    <a:srgbClr val="000000"/>
                  </a:solidFill>
                  <a:latin typeface="Aileron Ultra-Bold"/>
                </a:rPr>
                <a:t>4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4058509" y="4790795"/>
            <a:ext cx="2166177" cy="2166177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 spc="119">
                  <a:solidFill>
                    <a:srgbClr val="000000"/>
                  </a:solidFill>
                  <a:latin typeface="Aileron Ultra-Bold"/>
                </a:rPr>
                <a:t>5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710814" y="7624606"/>
            <a:ext cx="1965649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9"/>
              </a:lnSpc>
            </a:pPr>
            <a:r>
              <a:rPr lang="en-US" sz="2799" spc="83">
                <a:solidFill>
                  <a:srgbClr val="000000"/>
                </a:solidFill>
                <a:latin typeface="Aileron Bold"/>
              </a:rPr>
              <a:t>Problem Statement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787081" y="7630415"/>
            <a:ext cx="227437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9"/>
              </a:lnSpc>
            </a:pPr>
            <a:r>
              <a:rPr lang="en-US" sz="2799" spc="83">
                <a:solidFill>
                  <a:srgbClr val="000000"/>
                </a:solidFill>
                <a:latin typeface="Aileron Bold"/>
              </a:rPr>
              <a:t>Technology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748410" y="3063003"/>
            <a:ext cx="2606171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9"/>
              </a:lnSpc>
            </a:pPr>
            <a:r>
              <a:rPr lang="en-US" sz="2799" spc="83">
                <a:solidFill>
                  <a:srgbClr val="000000"/>
                </a:solidFill>
                <a:latin typeface="Aileron Bold"/>
              </a:rPr>
              <a:t>Monetisation Strategy &amp; Competition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833524" y="3063003"/>
            <a:ext cx="1965649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9"/>
              </a:lnSpc>
            </a:pPr>
            <a:r>
              <a:rPr lang="en-US" sz="2799" spc="83">
                <a:solidFill>
                  <a:srgbClr val="000000"/>
                </a:solidFill>
                <a:latin typeface="Aileron Bold"/>
              </a:rPr>
              <a:t>Research &amp; Overview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873614" y="7624606"/>
            <a:ext cx="2781304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9"/>
              </a:lnSpc>
            </a:pPr>
            <a:r>
              <a:rPr lang="en-US" sz="2799" spc="83">
                <a:solidFill>
                  <a:srgbClr val="000000"/>
                </a:solidFill>
                <a:latin typeface="Aileron Bold"/>
              </a:rPr>
              <a:t>Growth Opportunities &amp; Marketing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550138" y="1147877"/>
            <a:ext cx="11187724" cy="666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71"/>
              </a:lnSpc>
            </a:pPr>
            <a:r>
              <a:rPr lang="en-US" sz="4100" spc="123">
                <a:solidFill>
                  <a:srgbClr val="191919"/>
                </a:solidFill>
                <a:latin typeface="Aileron Ultra-Bold"/>
              </a:rPr>
              <a:t>AGENDA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6661982" y="5406071"/>
            <a:ext cx="827630" cy="1569"/>
          </a:xfrm>
          <a:prstGeom prst="line">
            <a:avLst/>
          </a:prstGeom>
          <a:ln cap="flat" w="38100">
            <a:solidFill>
              <a:srgbClr val="A8A8A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>
            <a:off x="10849438" y="5406071"/>
            <a:ext cx="732758" cy="0"/>
          </a:xfrm>
          <a:prstGeom prst="line">
            <a:avLst/>
          </a:prstGeom>
          <a:ln cap="flat" w="38100">
            <a:solidFill>
              <a:srgbClr val="A8A8A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2722649" y="2448094"/>
            <a:ext cx="3152205" cy="848296"/>
            <a:chOff x="0" y="0"/>
            <a:chExt cx="830210" cy="22341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30210" cy="223420"/>
            </a:xfrm>
            <a:custGeom>
              <a:avLst/>
              <a:gdLst/>
              <a:ahLst/>
              <a:cxnLst/>
              <a:rect r="r" b="b" t="t" l="l"/>
              <a:pathLst>
                <a:path h="223420" w="830210">
                  <a:moveTo>
                    <a:pt x="7368" y="0"/>
                  </a:moveTo>
                  <a:lnTo>
                    <a:pt x="822842" y="0"/>
                  </a:lnTo>
                  <a:cubicBezTo>
                    <a:pt x="826912" y="0"/>
                    <a:pt x="830210" y="3299"/>
                    <a:pt x="830210" y="7368"/>
                  </a:cubicBezTo>
                  <a:lnTo>
                    <a:pt x="830210" y="216051"/>
                  </a:lnTo>
                  <a:cubicBezTo>
                    <a:pt x="830210" y="220121"/>
                    <a:pt x="826912" y="223420"/>
                    <a:pt x="822842" y="223420"/>
                  </a:cubicBezTo>
                  <a:lnTo>
                    <a:pt x="7368" y="223420"/>
                  </a:lnTo>
                  <a:cubicBezTo>
                    <a:pt x="3299" y="223420"/>
                    <a:pt x="0" y="220121"/>
                    <a:pt x="0" y="216051"/>
                  </a:cubicBezTo>
                  <a:lnTo>
                    <a:pt x="0" y="7368"/>
                  </a:lnTo>
                  <a:cubicBezTo>
                    <a:pt x="0" y="3299"/>
                    <a:pt x="3299" y="0"/>
                    <a:pt x="7368" y="0"/>
                  </a:cubicBezTo>
                  <a:close/>
                </a:path>
              </a:pathLst>
            </a:custGeom>
            <a:solidFill>
              <a:srgbClr val="55C4D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830210" cy="2900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  <a:r>
                <a:rPr lang="en-US" sz="2299" spc="114">
                  <a:solidFill>
                    <a:srgbClr val="000000"/>
                  </a:solidFill>
                  <a:latin typeface="Aileron Bold"/>
                </a:rPr>
                <a:t>Low Income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722649" y="4066772"/>
            <a:ext cx="3152205" cy="848296"/>
            <a:chOff x="0" y="0"/>
            <a:chExt cx="830210" cy="2234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30210" cy="223420"/>
            </a:xfrm>
            <a:custGeom>
              <a:avLst/>
              <a:gdLst/>
              <a:ahLst/>
              <a:cxnLst/>
              <a:rect r="r" b="b" t="t" l="l"/>
              <a:pathLst>
                <a:path h="223420" w="830210">
                  <a:moveTo>
                    <a:pt x="7368" y="0"/>
                  </a:moveTo>
                  <a:lnTo>
                    <a:pt x="822842" y="0"/>
                  </a:lnTo>
                  <a:cubicBezTo>
                    <a:pt x="826912" y="0"/>
                    <a:pt x="830210" y="3299"/>
                    <a:pt x="830210" y="7368"/>
                  </a:cubicBezTo>
                  <a:lnTo>
                    <a:pt x="830210" y="216051"/>
                  </a:lnTo>
                  <a:cubicBezTo>
                    <a:pt x="830210" y="220121"/>
                    <a:pt x="826912" y="223420"/>
                    <a:pt x="822842" y="223420"/>
                  </a:cubicBezTo>
                  <a:lnTo>
                    <a:pt x="7368" y="223420"/>
                  </a:lnTo>
                  <a:cubicBezTo>
                    <a:pt x="3299" y="223420"/>
                    <a:pt x="0" y="220121"/>
                    <a:pt x="0" y="216051"/>
                  </a:cubicBezTo>
                  <a:lnTo>
                    <a:pt x="0" y="7368"/>
                  </a:lnTo>
                  <a:cubicBezTo>
                    <a:pt x="0" y="3299"/>
                    <a:pt x="3299" y="0"/>
                    <a:pt x="7368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830210" cy="2900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  <a:r>
                <a:rPr lang="en-US" sz="2299" spc="114">
                  <a:solidFill>
                    <a:srgbClr val="000000"/>
                  </a:solidFill>
                  <a:latin typeface="Aileron Bold"/>
                </a:rPr>
                <a:t>Emergency Loans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713732" y="5863389"/>
            <a:ext cx="3152205" cy="848296"/>
            <a:chOff x="0" y="0"/>
            <a:chExt cx="830210" cy="22341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30210" cy="223420"/>
            </a:xfrm>
            <a:custGeom>
              <a:avLst/>
              <a:gdLst/>
              <a:ahLst/>
              <a:cxnLst/>
              <a:rect r="r" b="b" t="t" l="l"/>
              <a:pathLst>
                <a:path h="223420" w="830210">
                  <a:moveTo>
                    <a:pt x="7368" y="0"/>
                  </a:moveTo>
                  <a:lnTo>
                    <a:pt x="822842" y="0"/>
                  </a:lnTo>
                  <a:cubicBezTo>
                    <a:pt x="826912" y="0"/>
                    <a:pt x="830210" y="3299"/>
                    <a:pt x="830210" y="7368"/>
                  </a:cubicBezTo>
                  <a:lnTo>
                    <a:pt x="830210" y="216051"/>
                  </a:lnTo>
                  <a:cubicBezTo>
                    <a:pt x="830210" y="220121"/>
                    <a:pt x="826912" y="223420"/>
                    <a:pt x="822842" y="223420"/>
                  </a:cubicBezTo>
                  <a:lnTo>
                    <a:pt x="7368" y="223420"/>
                  </a:lnTo>
                  <a:cubicBezTo>
                    <a:pt x="3299" y="223420"/>
                    <a:pt x="0" y="220121"/>
                    <a:pt x="0" y="216051"/>
                  </a:cubicBezTo>
                  <a:lnTo>
                    <a:pt x="0" y="7368"/>
                  </a:lnTo>
                  <a:cubicBezTo>
                    <a:pt x="0" y="3299"/>
                    <a:pt x="3299" y="0"/>
                    <a:pt x="7368" y="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830210" cy="2900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  <a:r>
                <a:rPr lang="en-US" sz="2299" spc="114">
                  <a:solidFill>
                    <a:srgbClr val="000000"/>
                  </a:solidFill>
                  <a:latin typeface="Aileron Bold"/>
                </a:rPr>
                <a:t>Trustworthy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699990" y="7514260"/>
            <a:ext cx="3152205" cy="904240"/>
            <a:chOff x="0" y="0"/>
            <a:chExt cx="830210" cy="23815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30210" cy="238154"/>
            </a:xfrm>
            <a:custGeom>
              <a:avLst/>
              <a:gdLst/>
              <a:ahLst/>
              <a:cxnLst/>
              <a:rect r="r" b="b" t="t" l="l"/>
              <a:pathLst>
                <a:path h="238154" w="830210">
                  <a:moveTo>
                    <a:pt x="7368" y="0"/>
                  </a:moveTo>
                  <a:lnTo>
                    <a:pt x="822842" y="0"/>
                  </a:lnTo>
                  <a:cubicBezTo>
                    <a:pt x="826912" y="0"/>
                    <a:pt x="830210" y="3299"/>
                    <a:pt x="830210" y="7368"/>
                  </a:cubicBezTo>
                  <a:lnTo>
                    <a:pt x="830210" y="230786"/>
                  </a:lnTo>
                  <a:cubicBezTo>
                    <a:pt x="830210" y="234855"/>
                    <a:pt x="826912" y="238154"/>
                    <a:pt x="822842" y="238154"/>
                  </a:cubicBezTo>
                  <a:lnTo>
                    <a:pt x="7368" y="238154"/>
                  </a:lnTo>
                  <a:cubicBezTo>
                    <a:pt x="3299" y="238154"/>
                    <a:pt x="0" y="234855"/>
                    <a:pt x="0" y="230786"/>
                  </a:cubicBezTo>
                  <a:lnTo>
                    <a:pt x="0" y="7368"/>
                  </a:lnTo>
                  <a:cubicBezTo>
                    <a:pt x="0" y="3299"/>
                    <a:pt x="3299" y="0"/>
                    <a:pt x="7368" y="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830210" cy="304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  <a:r>
                <a:rPr lang="en-US" sz="2299" spc="114">
                  <a:solidFill>
                    <a:srgbClr val="000000"/>
                  </a:solidFill>
                  <a:latin typeface="Aileron Bold"/>
                </a:rPr>
                <a:t>Unsustainable Debt Burdens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489612" y="3726158"/>
            <a:ext cx="3359826" cy="3359826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99"/>
                </a:lnSpc>
              </a:pPr>
              <a:r>
                <a:rPr lang="en-US" sz="2599" spc="129">
                  <a:solidFill>
                    <a:srgbClr val="FFFFFF"/>
                  </a:solidFill>
                  <a:latin typeface="Aileron Bold"/>
                </a:rPr>
                <a:t>COMMUNITY PROBLEMS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411133" y="7533310"/>
            <a:ext cx="3152205" cy="904240"/>
            <a:chOff x="0" y="0"/>
            <a:chExt cx="830210" cy="23815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30210" cy="238154"/>
            </a:xfrm>
            <a:custGeom>
              <a:avLst/>
              <a:gdLst/>
              <a:ahLst/>
              <a:cxnLst/>
              <a:rect r="r" b="b" t="t" l="l"/>
              <a:pathLst>
                <a:path h="238154" w="830210">
                  <a:moveTo>
                    <a:pt x="7368" y="0"/>
                  </a:moveTo>
                  <a:lnTo>
                    <a:pt x="822842" y="0"/>
                  </a:lnTo>
                  <a:cubicBezTo>
                    <a:pt x="826912" y="0"/>
                    <a:pt x="830210" y="3299"/>
                    <a:pt x="830210" y="7368"/>
                  </a:cubicBezTo>
                  <a:lnTo>
                    <a:pt x="830210" y="230786"/>
                  </a:lnTo>
                  <a:cubicBezTo>
                    <a:pt x="830210" y="234855"/>
                    <a:pt x="826912" y="238154"/>
                    <a:pt x="822842" y="238154"/>
                  </a:cubicBezTo>
                  <a:lnTo>
                    <a:pt x="7368" y="238154"/>
                  </a:lnTo>
                  <a:cubicBezTo>
                    <a:pt x="3299" y="238154"/>
                    <a:pt x="0" y="234855"/>
                    <a:pt x="0" y="230786"/>
                  </a:cubicBezTo>
                  <a:lnTo>
                    <a:pt x="0" y="7368"/>
                  </a:lnTo>
                  <a:cubicBezTo>
                    <a:pt x="0" y="3299"/>
                    <a:pt x="3299" y="0"/>
                    <a:pt x="7368" y="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66675"/>
              <a:ext cx="830210" cy="304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  <a:r>
                <a:rPr lang="en-US" sz="2299" spc="114">
                  <a:solidFill>
                    <a:srgbClr val="000000"/>
                  </a:solidFill>
                  <a:latin typeface="Aileron Bold"/>
                </a:rPr>
                <a:t>Loans for Small Businesses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411133" y="2474277"/>
            <a:ext cx="3152205" cy="848296"/>
            <a:chOff x="0" y="0"/>
            <a:chExt cx="830210" cy="22341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30210" cy="223420"/>
            </a:xfrm>
            <a:custGeom>
              <a:avLst/>
              <a:gdLst/>
              <a:ahLst/>
              <a:cxnLst/>
              <a:rect r="r" b="b" t="t" l="l"/>
              <a:pathLst>
                <a:path h="223420" w="830210">
                  <a:moveTo>
                    <a:pt x="7368" y="0"/>
                  </a:moveTo>
                  <a:lnTo>
                    <a:pt x="822842" y="0"/>
                  </a:lnTo>
                  <a:cubicBezTo>
                    <a:pt x="826912" y="0"/>
                    <a:pt x="830210" y="3299"/>
                    <a:pt x="830210" y="7368"/>
                  </a:cubicBezTo>
                  <a:lnTo>
                    <a:pt x="830210" y="216051"/>
                  </a:lnTo>
                  <a:cubicBezTo>
                    <a:pt x="830210" y="220121"/>
                    <a:pt x="826912" y="223420"/>
                    <a:pt x="822842" y="223420"/>
                  </a:cubicBezTo>
                  <a:lnTo>
                    <a:pt x="7368" y="223420"/>
                  </a:lnTo>
                  <a:cubicBezTo>
                    <a:pt x="3299" y="223420"/>
                    <a:pt x="0" y="220121"/>
                    <a:pt x="0" y="216051"/>
                  </a:cubicBezTo>
                  <a:lnTo>
                    <a:pt x="0" y="7368"/>
                  </a:lnTo>
                  <a:cubicBezTo>
                    <a:pt x="0" y="3299"/>
                    <a:pt x="3299" y="0"/>
                    <a:pt x="7368" y="0"/>
                  </a:cubicBezTo>
                  <a:close/>
                </a:path>
              </a:pathLst>
            </a:custGeom>
            <a:solidFill>
              <a:srgbClr val="55C4D4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66675"/>
              <a:ext cx="830210" cy="2900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  <a:r>
                <a:rPr lang="en-US" sz="2299" spc="114">
                  <a:solidFill>
                    <a:srgbClr val="000000"/>
                  </a:solidFill>
                  <a:latin typeface="Aileron Bold"/>
                </a:rPr>
                <a:t>High Interest Rates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411133" y="4138793"/>
            <a:ext cx="3152205" cy="848296"/>
            <a:chOff x="0" y="0"/>
            <a:chExt cx="830210" cy="22341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30210" cy="223420"/>
            </a:xfrm>
            <a:custGeom>
              <a:avLst/>
              <a:gdLst/>
              <a:ahLst/>
              <a:cxnLst/>
              <a:rect r="r" b="b" t="t" l="l"/>
              <a:pathLst>
                <a:path h="223420" w="830210">
                  <a:moveTo>
                    <a:pt x="7368" y="0"/>
                  </a:moveTo>
                  <a:lnTo>
                    <a:pt x="822842" y="0"/>
                  </a:lnTo>
                  <a:cubicBezTo>
                    <a:pt x="826912" y="0"/>
                    <a:pt x="830210" y="3299"/>
                    <a:pt x="830210" y="7368"/>
                  </a:cubicBezTo>
                  <a:lnTo>
                    <a:pt x="830210" y="216051"/>
                  </a:lnTo>
                  <a:cubicBezTo>
                    <a:pt x="830210" y="220121"/>
                    <a:pt x="826912" y="223420"/>
                    <a:pt x="822842" y="223420"/>
                  </a:cubicBezTo>
                  <a:lnTo>
                    <a:pt x="7368" y="223420"/>
                  </a:lnTo>
                  <a:cubicBezTo>
                    <a:pt x="3299" y="223420"/>
                    <a:pt x="0" y="220121"/>
                    <a:pt x="0" y="216051"/>
                  </a:cubicBezTo>
                  <a:lnTo>
                    <a:pt x="0" y="7368"/>
                  </a:lnTo>
                  <a:cubicBezTo>
                    <a:pt x="0" y="3299"/>
                    <a:pt x="3299" y="0"/>
                    <a:pt x="7368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66675"/>
              <a:ext cx="830210" cy="2900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  <a:r>
                <a:rPr lang="en-US" sz="2299" spc="114">
                  <a:solidFill>
                    <a:srgbClr val="000000"/>
                  </a:solidFill>
                  <a:latin typeface="Aileron Bold"/>
                </a:rPr>
                <a:t>Low Credit Scores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2411133" y="5916697"/>
            <a:ext cx="3152205" cy="904240"/>
            <a:chOff x="0" y="0"/>
            <a:chExt cx="830210" cy="23815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30210" cy="238154"/>
            </a:xfrm>
            <a:custGeom>
              <a:avLst/>
              <a:gdLst/>
              <a:ahLst/>
              <a:cxnLst/>
              <a:rect r="r" b="b" t="t" l="l"/>
              <a:pathLst>
                <a:path h="238154" w="830210">
                  <a:moveTo>
                    <a:pt x="7368" y="0"/>
                  </a:moveTo>
                  <a:lnTo>
                    <a:pt x="822842" y="0"/>
                  </a:lnTo>
                  <a:cubicBezTo>
                    <a:pt x="826912" y="0"/>
                    <a:pt x="830210" y="3299"/>
                    <a:pt x="830210" y="7368"/>
                  </a:cubicBezTo>
                  <a:lnTo>
                    <a:pt x="830210" y="230786"/>
                  </a:lnTo>
                  <a:cubicBezTo>
                    <a:pt x="830210" y="234855"/>
                    <a:pt x="826912" y="238154"/>
                    <a:pt x="822842" y="238154"/>
                  </a:cubicBezTo>
                  <a:lnTo>
                    <a:pt x="7368" y="238154"/>
                  </a:lnTo>
                  <a:cubicBezTo>
                    <a:pt x="3299" y="238154"/>
                    <a:pt x="0" y="234855"/>
                    <a:pt x="0" y="230786"/>
                  </a:cubicBezTo>
                  <a:lnTo>
                    <a:pt x="0" y="7368"/>
                  </a:lnTo>
                  <a:cubicBezTo>
                    <a:pt x="0" y="3299"/>
                    <a:pt x="3299" y="0"/>
                    <a:pt x="7368" y="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66675"/>
              <a:ext cx="830210" cy="304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49"/>
                </a:lnSpc>
              </a:pPr>
              <a:r>
                <a:rPr lang="en-US" sz="2299" spc="114">
                  <a:solidFill>
                    <a:srgbClr val="000000"/>
                  </a:solidFill>
                  <a:latin typeface="Aileron Bold"/>
                </a:rPr>
                <a:t>Understanding Needs</a:t>
              </a: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4164841" y="981075"/>
            <a:ext cx="9958317" cy="1342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71"/>
              </a:lnSpc>
              <a:spcBef>
                <a:spcPct val="0"/>
              </a:spcBef>
            </a:pPr>
            <a:r>
              <a:rPr lang="en-US" sz="4100" spc="123">
                <a:solidFill>
                  <a:srgbClr val="191919"/>
                </a:solidFill>
                <a:latin typeface="Aileron Ultra-Bold"/>
              </a:rPr>
              <a:t>NEED FOR COMMUNITY-DRIVEN LENDING PLATFORM</a:t>
            </a:r>
          </a:p>
        </p:txBody>
      </p:sp>
      <p:sp>
        <p:nvSpPr>
          <p:cNvPr name="AutoShape 32" id="32"/>
          <p:cNvSpPr/>
          <p:nvPr/>
        </p:nvSpPr>
        <p:spPr>
          <a:xfrm flipV="true">
            <a:off x="5563338" y="7957458"/>
            <a:ext cx="1098608" cy="27972"/>
          </a:xfrm>
          <a:prstGeom prst="line">
            <a:avLst/>
          </a:prstGeom>
          <a:ln cap="flat" w="38100">
            <a:solidFill>
              <a:srgbClr val="A8A8A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 flipV="true">
            <a:off x="5563338" y="6340844"/>
            <a:ext cx="1071225" cy="27972"/>
          </a:xfrm>
          <a:prstGeom prst="line">
            <a:avLst/>
          </a:prstGeom>
          <a:ln cap="flat" w="38100">
            <a:solidFill>
              <a:srgbClr val="A8A8A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5563338" y="4562941"/>
            <a:ext cx="1071225" cy="0"/>
          </a:xfrm>
          <a:prstGeom prst="line">
            <a:avLst/>
          </a:prstGeom>
          <a:ln cap="flat" w="38100">
            <a:solidFill>
              <a:srgbClr val="A8A8A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>
            <a:off x="5563338" y="2898425"/>
            <a:ext cx="1079594" cy="0"/>
          </a:xfrm>
          <a:prstGeom prst="line">
            <a:avLst/>
          </a:prstGeom>
          <a:ln cap="flat" w="38100">
            <a:solidFill>
              <a:srgbClr val="A8A8A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 rot="5400000">
            <a:off x="4113733" y="5408574"/>
            <a:ext cx="5058398" cy="0"/>
          </a:xfrm>
          <a:prstGeom prst="line">
            <a:avLst/>
          </a:prstGeom>
          <a:ln cap="flat" w="38100">
            <a:solidFill>
              <a:srgbClr val="A8A8A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 flipH="true">
            <a:off x="11582276" y="2872242"/>
            <a:ext cx="1140373" cy="4630"/>
          </a:xfrm>
          <a:prstGeom prst="line">
            <a:avLst/>
          </a:prstGeom>
          <a:ln cap="flat" w="38100">
            <a:solidFill>
              <a:srgbClr val="A8A8A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 flipH="true">
            <a:off x="11609954" y="4490920"/>
            <a:ext cx="1112695" cy="4754"/>
          </a:xfrm>
          <a:prstGeom prst="line">
            <a:avLst/>
          </a:prstGeom>
          <a:ln cap="flat" w="38100">
            <a:solidFill>
              <a:srgbClr val="A8A8A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 flipH="true" flipV="true">
            <a:off x="11605555" y="6273577"/>
            <a:ext cx="1108177" cy="13960"/>
          </a:xfrm>
          <a:prstGeom prst="line">
            <a:avLst/>
          </a:prstGeom>
          <a:ln cap="flat" w="38100">
            <a:solidFill>
              <a:srgbClr val="A8A8A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0" id="40"/>
          <p:cNvSpPr/>
          <p:nvPr/>
        </p:nvSpPr>
        <p:spPr>
          <a:xfrm flipH="true" flipV="true">
            <a:off x="11609954" y="7935270"/>
            <a:ext cx="1090036" cy="31110"/>
          </a:xfrm>
          <a:prstGeom prst="line">
            <a:avLst/>
          </a:prstGeom>
          <a:ln cap="flat" w="38100">
            <a:solidFill>
              <a:srgbClr val="A8A8A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 rot="-5400000">
            <a:off x="9056323" y="5390347"/>
            <a:ext cx="5089846" cy="0"/>
          </a:xfrm>
          <a:prstGeom prst="line">
            <a:avLst/>
          </a:prstGeom>
          <a:ln cap="flat" w="38100">
            <a:solidFill>
              <a:srgbClr val="A8A8A8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840025" y="1028700"/>
            <a:ext cx="22225" cy="8229600"/>
          </a:xfrm>
          <a:prstGeom prst="rect">
            <a:avLst/>
          </a:prstGeom>
          <a:solidFill>
            <a:srgbClr val="4AB1B4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7879045" y="3091598"/>
            <a:ext cx="10058432" cy="6664100"/>
          </a:xfrm>
          <a:custGeom>
            <a:avLst/>
            <a:gdLst/>
            <a:ahLst/>
            <a:cxnLst/>
            <a:rect r="r" b="b" t="t" l="l"/>
            <a:pathLst>
              <a:path h="6664100" w="10058432">
                <a:moveTo>
                  <a:pt x="0" y="0"/>
                </a:moveTo>
                <a:lnTo>
                  <a:pt x="10058431" y="0"/>
                </a:lnTo>
                <a:lnTo>
                  <a:pt x="10058431" y="6664101"/>
                </a:lnTo>
                <a:lnTo>
                  <a:pt x="0" y="66641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30782" y="1599983"/>
            <a:ext cx="11148056" cy="2244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149"/>
              </a:lnSpc>
            </a:pPr>
            <a:r>
              <a:rPr lang="en-US" sz="6099">
                <a:solidFill>
                  <a:srgbClr val="000000"/>
                </a:solidFill>
                <a:latin typeface="Aileron Bold"/>
              </a:rPr>
              <a:t>Say hello to community-driven money lending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5C4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9372525" cy="10287000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3" id="3"/>
          <p:cNvSpPr/>
          <p:nvPr/>
        </p:nvSpPr>
        <p:spPr>
          <a:xfrm rot="0">
            <a:off x="1028700" y="1028700"/>
            <a:ext cx="6597539" cy="0"/>
          </a:xfrm>
          <a:prstGeom prst="line">
            <a:avLst/>
          </a:prstGeom>
          <a:ln cap="rnd" w="19050">
            <a:solidFill>
              <a:srgbClr val="4AB1B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830753" y="1585631"/>
            <a:ext cx="714229" cy="802793"/>
          </a:xfrm>
          <a:custGeom>
            <a:avLst/>
            <a:gdLst/>
            <a:ahLst/>
            <a:cxnLst/>
            <a:rect r="r" b="b" t="t" l="l"/>
            <a:pathLst>
              <a:path h="802793" w="714229">
                <a:moveTo>
                  <a:pt x="0" y="0"/>
                </a:moveTo>
                <a:lnTo>
                  <a:pt x="714228" y="0"/>
                </a:lnTo>
                <a:lnTo>
                  <a:pt x="714228" y="802793"/>
                </a:lnTo>
                <a:lnTo>
                  <a:pt x="0" y="8027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30753" y="4742137"/>
            <a:ext cx="714229" cy="802793"/>
          </a:xfrm>
          <a:custGeom>
            <a:avLst/>
            <a:gdLst/>
            <a:ahLst/>
            <a:cxnLst/>
            <a:rect r="r" b="b" t="t" l="l"/>
            <a:pathLst>
              <a:path h="802793" w="714229">
                <a:moveTo>
                  <a:pt x="0" y="0"/>
                </a:moveTo>
                <a:lnTo>
                  <a:pt x="714228" y="0"/>
                </a:lnTo>
                <a:lnTo>
                  <a:pt x="714228" y="802793"/>
                </a:lnTo>
                <a:lnTo>
                  <a:pt x="0" y="8027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830753" y="7909972"/>
            <a:ext cx="714229" cy="802793"/>
          </a:xfrm>
          <a:custGeom>
            <a:avLst/>
            <a:gdLst/>
            <a:ahLst/>
            <a:cxnLst/>
            <a:rect r="r" b="b" t="t" l="l"/>
            <a:pathLst>
              <a:path h="802793" w="714229">
                <a:moveTo>
                  <a:pt x="0" y="0"/>
                </a:moveTo>
                <a:lnTo>
                  <a:pt x="714228" y="0"/>
                </a:lnTo>
                <a:lnTo>
                  <a:pt x="714228" y="802793"/>
                </a:lnTo>
                <a:lnTo>
                  <a:pt x="0" y="8027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412809" y="579456"/>
            <a:ext cx="4917938" cy="3017836"/>
            <a:chOff x="0" y="0"/>
            <a:chExt cx="6557251" cy="4023781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6557251" cy="673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85"/>
                </a:lnSpc>
                <a:spcBef>
                  <a:spcPct val="0"/>
                </a:spcBef>
              </a:pPr>
              <a:r>
                <a:rPr lang="en-US" sz="3321" spc="-66">
                  <a:solidFill>
                    <a:srgbClr val="000000"/>
                  </a:solidFill>
                  <a:latin typeface="Aileron Bold"/>
                </a:rPr>
                <a:t>Vision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852312"/>
              <a:ext cx="5464559" cy="31714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64"/>
                </a:lnSpc>
                <a:spcBef>
                  <a:spcPct val="0"/>
                </a:spcBef>
              </a:pPr>
              <a:r>
                <a:rPr lang="en-US" sz="2260">
                  <a:solidFill>
                    <a:srgbClr val="000000"/>
                  </a:solidFill>
                  <a:latin typeface="Aileron"/>
                </a:rPr>
                <a:t>Build a more equitable and inclusive financial system by harnessing technology to connect underserved communities with affordable and accessible loan options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412809" y="3784416"/>
            <a:ext cx="4961707" cy="3018839"/>
            <a:chOff x="0" y="0"/>
            <a:chExt cx="6615610" cy="4025118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9525"/>
              <a:ext cx="6615610" cy="682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021"/>
                </a:lnSpc>
                <a:spcBef>
                  <a:spcPct val="0"/>
                </a:spcBef>
              </a:pPr>
              <a:r>
                <a:rPr lang="en-US" sz="3351" spc="-67">
                  <a:solidFill>
                    <a:srgbClr val="000000"/>
                  </a:solidFill>
                  <a:latin typeface="Aileron Bold"/>
                </a:rPr>
                <a:t> Mission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863856"/>
              <a:ext cx="5513193" cy="31612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92"/>
                </a:lnSpc>
                <a:spcBef>
                  <a:spcPct val="0"/>
                </a:spcBef>
              </a:pPr>
              <a:r>
                <a:rPr lang="en-US" sz="2280">
                  <a:solidFill>
                    <a:srgbClr val="000000"/>
                  </a:solidFill>
                  <a:latin typeface="Aileron"/>
                </a:rPr>
                <a:t>Empower individuals and businesses by providing innovative lending solutions that foster local economic development and financial well-being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412809" y="7204523"/>
            <a:ext cx="4917938" cy="2617786"/>
            <a:chOff x="0" y="0"/>
            <a:chExt cx="6557251" cy="3490381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0"/>
              <a:ext cx="6557251" cy="673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85"/>
                </a:lnSpc>
                <a:spcBef>
                  <a:spcPct val="0"/>
                </a:spcBef>
              </a:pPr>
              <a:r>
                <a:rPr lang="en-US" sz="3321" spc="-66">
                  <a:solidFill>
                    <a:srgbClr val="000000"/>
                  </a:solidFill>
                  <a:latin typeface="Aileron Bold"/>
                </a:rPr>
                <a:t>Target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852312"/>
              <a:ext cx="5464559" cy="26380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64"/>
                </a:lnSpc>
                <a:spcBef>
                  <a:spcPct val="0"/>
                </a:spcBef>
              </a:pPr>
              <a:r>
                <a:rPr lang="en-US" sz="2260">
                  <a:solidFill>
                    <a:srgbClr val="000000"/>
                  </a:solidFill>
                  <a:latin typeface="Aileron"/>
                </a:rPr>
                <a:t>Low-income families, micro-entrepreneurs, specific geographic areas and demographics (students, elderly)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28700" y="1487293"/>
            <a:ext cx="5700247" cy="1574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099"/>
              </a:lnSpc>
            </a:pPr>
            <a:r>
              <a:rPr lang="en-US" sz="6099" spc="-243" u="none">
                <a:solidFill>
                  <a:srgbClr val="000000"/>
                </a:solidFill>
                <a:latin typeface="Aileron Bold"/>
              </a:rPr>
              <a:t>Creating a better </a:t>
            </a:r>
          </a:p>
          <a:p>
            <a:pPr marL="0" indent="0" lvl="0">
              <a:lnSpc>
                <a:spcPts val="6099"/>
              </a:lnSpc>
            </a:pPr>
            <a:r>
              <a:rPr lang="en-US" sz="6099" spc="-243" u="none">
                <a:solidFill>
                  <a:srgbClr val="000000"/>
                </a:solidFill>
                <a:latin typeface="Aileron Bold"/>
              </a:rPr>
              <a:t>future, together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1523" y="2737410"/>
            <a:ext cx="11410636" cy="6282815"/>
            <a:chOff x="0" y="0"/>
            <a:chExt cx="15214182" cy="837708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57150"/>
              <a:ext cx="15214182" cy="1447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493"/>
                </a:lnSpc>
              </a:pPr>
              <a:r>
                <a:rPr lang="en-US" sz="3209">
                  <a:solidFill>
                    <a:srgbClr val="000000"/>
                  </a:solidFill>
                  <a:latin typeface="Aileron Bold"/>
                </a:rPr>
                <a:t>Financial Model: </a:t>
              </a:r>
              <a:r>
                <a:rPr lang="en-US" sz="3209">
                  <a:solidFill>
                    <a:srgbClr val="000000"/>
                  </a:solidFill>
                  <a:latin typeface="Aileron"/>
                </a:rPr>
                <a:t>Ensuring affordability and reinvestment of profits back into the community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434244"/>
              <a:ext cx="15214182" cy="59428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93"/>
                </a:lnSpc>
              </a:pPr>
              <a:r>
                <a:rPr lang="en-US" sz="3209">
                  <a:solidFill>
                    <a:srgbClr val="000000"/>
                  </a:solidFill>
                  <a:latin typeface="Aileron Bold"/>
                </a:rPr>
                <a:t>Impact Measurement:</a:t>
              </a:r>
              <a:r>
                <a:rPr lang="en-US" sz="3209">
                  <a:solidFill>
                    <a:srgbClr val="000000"/>
                  </a:solidFill>
                  <a:latin typeface="Aileron"/>
                </a:rPr>
                <a:t> We track and report key metrics to demonstrate the positive social and economic impact of our application on individuals, businesses, and the community</a:t>
              </a:r>
            </a:p>
            <a:p>
              <a:pPr>
                <a:lnSpc>
                  <a:spcPts val="4493"/>
                </a:lnSpc>
              </a:pPr>
            </a:p>
            <a:p>
              <a:pPr>
                <a:lnSpc>
                  <a:spcPts val="4493"/>
                </a:lnSpc>
              </a:pPr>
              <a:r>
                <a:rPr lang="en-US" sz="3209">
                  <a:solidFill>
                    <a:srgbClr val="000000"/>
                  </a:solidFill>
                  <a:latin typeface="Aileron Bold"/>
                </a:rPr>
                <a:t>Scalability:</a:t>
              </a:r>
              <a:r>
                <a:rPr lang="en-US" sz="3209">
                  <a:solidFill>
                    <a:srgbClr val="000000"/>
                  </a:solidFill>
                  <a:latin typeface="Aileron"/>
                </a:rPr>
                <a:t> We are committed to developing a scalable model that can expand to serve larger communities and replicate success in other regions.</a:t>
              </a:r>
            </a:p>
            <a:p>
              <a:pPr marL="0" indent="0" lvl="0">
                <a:lnSpc>
                  <a:spcPts val="449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0" y="0"/>
            <a:ext cx="18288000" cy="1817006"/>
          </a:xfrm>
          <a:prstGeom prst="rect">
            <a:avLst/>
          </a:prstGeom>
          <a:solidFill>
            <a:srgbClr val="55C4D4">
              <a:alpha val="74902"/>
            </a:srgbClr>
          </a:solidFill>
        </p:spPr>
      </p:sp>
      <p:sp>
        <p:nvSpPr>
          <p:cNvPr name="TextBox 6" id="6"/>
          <p:cNvSpPr txBox="true"/>
          <p:nvPr/>
        </p:nvSpPr>
        <p:spPr>
          <a:xfrm rot="0">
            <a:off x="11456362" y="446541"/>
            <a:ext cx="5802938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319"/>
              </a:lnSpc>
            </a:pPr>
            <a:r>
              <a:rPr lang="en-US" sz="6099" spc="-243">
                <a:solidFill>
                  <a:srgbClr val="000000"/>
                </a:solidFill>
                <a:latin typeface="Aileron Bold"/>
              </a:rPr>
              <a:t>Our Goals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7084" y="1028700"/>
            <a:ext cx="16647112" cy="7396782"/>
          </a:xfrm>
          <a:custGeom>
            <a:avLst/>
            <a:gdLst/>
            <a:ahLst/>
            <a:cxnLst/>
            <a:rect r="r" b="b" t="t" l="l"/>
            <a:pathLst>
              <a:path h="7396782" w="16647112">
                <a:moveTo>
                  <a:pt x="0" y="0"/>
                </a:moveTo>
                <a:lnTo>
                  <a:pt x="16647112" y="0"/>
                </a:lnTo>
                <a:lnTo>
                  <a:pt x="16647112" y="7396782"/>
                </a:lnTo>
                <a:lnTo>
                  <a:pt x="0" y="73967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169" t="0" r="-1016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714051" y="9753706"/>
            <a:ext cx="5760145" cy="2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60"/>
              </a:lnSpc>
              <a:spcBef>
                <a:spcPct val="0"/>
              </a:spcBef>
            </a:pPr>
            <a:r>
              <a:rPr lang="en-US" sz="1300">
                <a:solidFill>
                  <a:srgbClr val="000000"/>
                </a:solidFill>
                <a:latin typeface="Public Sans Medium"/>
              </a:rPr>
              <a:t>HTTPS://MIDPENNBANK.COM/FOUR-ADVANTAGES-COMMUNITY-BANK/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4483" y="2305057"/>
            <a:ext cx="8110538" cy="6953243"/>
          </a:xfrm>
          <a:custGeom>
            <a:avLst/>
            <a:gdLst/>
            <a:ahLst/>
            <a:cxnLst/>
            <a:rect r="r" b="b" t="t" l="l"/>
            <a:pathLst>
              <a:path h="6953243" w="8110538">
                <a:moveTo>
                  <a:pt x="0" y="0"/>
                </a:moveTo>
                <a:lnTo>
                  <a:pt x="8110537" y="0"/>
                </a:lnTo>
                <a:lnTo>
                  <a:pt x="8110537" y="6953243"/>
                </a:lnTo>
                <a:lnTo>
                  <a:pt x="0" y="69532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430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82027" y="2305057"/>
            <a:ext cx="8421015" cy="6953243"/>
          </a:xfrm>
          <a:custGeom>
            <a:avLst/>
            <a:gdLst/>
            <a:ahLst/>
            <a:cxnLst/>
            <a:rect r="r" b="b" t="t" l="l"/>
            <a:pathLst>
              <a:path h="6953243" w="8421015">
                <a:moveTo>
                  <a:pt x="0" y="0"/>
                </a:moveTo>
                <a:lnTo>
                  <a:pt x="8421015" y="0"/>
                </a:lnTo>
                <a:lnTo>
                  <a:pt x="8421015" y="6953243"/>
                </a:lnTo>
                <a:lnTo>
                  <a:pt x="0" y="69532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46" t="0" r="-5046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139238" y="5014913"/>
            <a:ext cx="9525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7085310" y="669607"/>
            <a:ext cx="4107855" cy="705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000000"/>
                </a:solidFill>
                <a:latin typeface="Aileron Bold"/>
              </a:rPr>
              <a:t>KANBAN BOARD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5035" y="1964384"/>
            <a:ext cx="17437929" cy="7940932"/>
            <a:chOff x="0" y="0"/>
            <a:chExt cx="4654899" cy="21197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54899" cy="2119761"/>
            </a:xfrm>
            <a:custGeom>
              <a:avLst/>
              <a:gdLst/>
              <a:ahLst/>
              <a:cxnLst/>
              <a:rect r="r" b="b" t="t" l="l"/>
              <a:pathLst>
                <a:path h="2119761" w="4654899">
                  <a:moveTo>
                    <a:pt x="12431" y="0"/>
                  </a:moveTo>
                  <a:lnTo>
                    <a:pt x="4642468" y="0"/>
                  </a:lnTo>
                  <a:cubicBezTo>
                    <a:pt x="4649333" y="0"/>
                    <a:pt x="4654899" y="5566"/>
                    <a:pt x="4654899" y="12431"/>
                  </a:cubicBezTo>
                  <a:lnTo>
                    <a:pt x="4654899" y="2107329"/>
                  </a:lnTo>
                  <a:cubicBezTo>
                    <a:pt x="4654899" y="2114195"/>
                    <a:pt x="4649333" y="2119761"/>
                    <a:pt x="4642468" y="2119761"/>
                  </a:cubicBezTo>
                  <a:lnTo>
                    <a:pt x="12431" y="2119761"/>
                  </a:lnTo>
                  <a:cubicBezTo>
                    <a:pt x="5566" y="2119761"/>
                    <a:pt x="0" y="2114195"/>
                    <a:pt x="0" y="2107329"/>
                  </a:cubicBezTo>
                  <a:lnTo>
                    <a:pt x="0" y="12431"/>
                  </a:lnTo>
                  <a:cubicBezTo>
                    <a:pt x="0" y="5566"/>
                    <a:pt x="5566" y="0"/>
                    <a:pt x="12431" y="0"/>
                  </a:cubicBezTo>
                  <a:close/>
                </a:path>
              </a:pathLst>
            </a:custGeom>
            <a:solidFill>
              <a:srgbClr val="FFFFFF"/>
            </a:solidFill>
            <a:ln w="152400" cap="rnd">
              <a:solidFill>
                <a:srgbClr val="55C4D4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654899" cy="21769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3700671" y="1964384"/>
            <a:ext cx="0" cy="5196583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>
            <a:off x="381000" y="7160967"/>
            <a:ext cx="17569909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>
            <a:off x="3700671" y="4870215"/>
            <a:ext cx="3234789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H="true">
            <a:off x="11126115" y="4572200"/>
            <a:ext cx="3234789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6935461" y="1964384"/>
            <a:ext cx="0" cy="5196583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8552981" y="7160967"/>
            <a:ext cx="0" cy="2720181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V="true">
            <a:off x="11129481" y="1973909"/>
            <a:ext cx="0" cy="5196583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V="true">
            <a:off x="14356141" y="1973909"/>
            <a:ext cx="0" cy="5196583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4754638" y="867586"/>
            <a:ext cx="3196271" cy="631483"/>
            <a:chOff x="0" y="0"/>
            <a:chExt cx="812800" cy="16058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160584"/>
            </a:xfrm>
            <a:custGeom>
              <a:avLst/>
              <a:gdLst/>
              <a:ahLst/>
              <a:cxnLst/>
              <a:rect r="r" b="b" t="t" l="l"/>
              <a:pathLst>
                <a:path h="160584" w="812800">
                  <a:moveTo>
                    <a:pt x="29066" y="0"/>
                  </a:moveTo>
                  <a:lnTo>
                    <a:pt x="783734" y="0"/>
                  </a:lnTo>
                  <a:cubicBezTo>
                    <a:pt x="791443" y="0"/>
                    <a:pt x="798836" y="3062"/>
                    <a:pt x="804287" y="8513"/>
                  </a:cubicBezTo>
                  <a:cubicBezTo>
                    <a:pt x="809738" y="13964"/>
                    <a:pt x="812800" y="21357"/>
                    <a:pt x="812800" y="29066"/>
                  </a:cubicBezTo>
                  <a:lnTo>
                    <a:pt x="812800" y="131518"/>
                  </a:lnTo>
                  <a:cubicBezTo>
                    <a:pt x="812800" y="147571"/>
                    <a:pt x="799787" y="160584"/>
                    <a:pt x="783734" y="160584"/>
                  </a:cubicBezTo>
                  <a:lnTo>
                    <a:pt x="29066" y="160584"/>
                  </a:lnTo>
                  <a:cubicBezTo>
                    <a:pt x="21357" y="160584"/>
                    <a:pt x="13964" y="157522"/>
                    <a:pt x="8513" y="152071"/>
                  </a:cubicBezTo>
                  <a:cubicBezTo>
                    <a:pt x="3062" y="146620"/>
                    <a:pt x="0" y="139227"/>
                    <a:pt x="0" y="131518"/>
                  </a:cubicBezTo>
                  <a:lnTo>
                    <a:pt x="0" y="29066"/>
                  </a:lnTo>
                  <a:cubicBezTo>
                    <a:pt x="0" y="21357"/>
                    <a:pt x="3062" y="13964"/>
                    <a:pt x="8513" y="8513"/>
                  </a:cubicBezTo>
                  <a:cubicBezTo>
                    <a:pt x="13964" y="3062"/>
                    <a:pt x="21357" y="0"/>
                    <a:pt x="29066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1986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3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000000"/>
                  </a:solidFill>
                  <a:latin typeface="DM Sans"/>
                </a:rPr>
                <a:t>v1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324743" y="867586"/>
            <a:ext cx="3196271" cy="631483"/>
            <a:chOff x="0" y="0"/>
            <a:chExt cx="812800" cy="16058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160584"/>
            </a:xfrm>
            <a:custGeom>
              <a:avLst/>
              <a:gdLst/>
              <a:ahLst/>
              <a:cxnLst/>
              <a:rect r="r" b="b" t="t" l="l"/>
              <a:pathLst>
                <a:path h="160584" w="812800">
                  <a:moveTo>
                    <a:pt x="29066" y="0"/>
                  </a:moveTo>
                  <a:lnTo>
                    <a:pt x="783734" y="0"/>
                  </a:lnTo>
                  <a:cubicBezTo>
                    <a:pt x="791443" y="0"/>
                    <a:pt x="798836" y="3062"/>
                    <a:pt x="804287" y="8513"/>
                  </a:cubicBezTo>
                  <a:cubicBezTo>
                    <a:pt x="809738" y="13964"/>
                    <a:pt x="812800" y="21357"/>
                    <a:pt x="812800" y="29066"/>
                  </a:cubicBezTo>
                  <a:lnTo>
                    <a:pt x="812800" y="131518"/>
                  </a:lnTo>
                  <a:cubicBezTo>
                    <a:pt x="812800" y="147571"/>
                    <a:pt x="799787" y="160584"/>
                    <a:pt x="783734" y="160584"/>
                  </a:cubicBezTo>
                  <a:lnTo>
                    <a:pt x="29066" y="160584"/>
                  </a:lnTo>
                  <a:cubicBezTo>
                    <a:pt x="21357" y="160584"/>
                    <a:pt x="13964" y="157522"/>
                    <a:pt x="8513" y="152071"/>
                  </a:cubicBezTo>
                  <a:cubicBezTo>
                    <a:pt x="3062" y="146620"/>
                    <a:pt x="0" y="139227"/>
                    <a:pt x="0" y="131518"/>
                  </a:cubicBezTo>
                  <a:lnTo>
                    <a:pt x="0" y="29066"/>
                  </a:lnTo>
                  <a:cubicBezTo>
                    <a:pt x="0" y="21357"/>
                    <a:pt x="3062" y="13964"/>
                    <a:pt x="8513" y="8513"/>
                  </a:cubicBezTo>
                  <a:cubicBezTo>
                    <a:pt x="13964" y="3062"/>
                    <a:pt x="21357" y="0"/>
                    <a:pt x="29066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1986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3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9" id="19"/>
          <p:cNvSpPr/>
          <p:nvPr/>
        </p:nvSpPr>
        <p:spPr>
          <a:xfrm flipV="true">
            <a:off x="12128573" y="7185134"/>
            <a:ext cx="0" cy="2720181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381000" y="431531"/>
            <a:ext cx="17481965" cy="1367596"/>
            <a:chOff x="0" y="0"/>
            <a:chExt cx="4604303" cy="36019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604303" cy="360190"/>
            </a:xfrm>
            <a:custGeom>
              <a:avLst/>
              <a:gdLst/>
              <a:ahLst/>
              <a:cxnLst/>
              <a:rect r="r" b="b" t="t" l="l"/>
              <a:pathLst>
                <a:path h="360190" w="4604303">
                  <a:moveTo>
                    <a:pt x="0" y="0"/>
                  </a:moveTo>
                  <a:lnTo>
                    <a:pt x="4604303" y="0"/>
                  </a:lnTo>
                  <a:lnTo>
                    <a:pt x="4604303" y="360190"/>
                  </a:lnTo>
                  <a:lnTo>
                    <a:pt x="0" y="360190"/>
                  </a:lnTo>
                  <a:close/>
                </a:path>
              </a:pathLst>
            </a:custGeom>
            <a:solidFill>
              <a:srgbClr val="55C4D4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0"/>
              <a:ext cx="4604303" cy="3601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1510202" y="781367"/>
            <a:ext cx="2825352" cy="803921"/>
          </a:xfrm>
          <a:custGeom>
            <a:avLst/>
            <a:gdLst/>
            <a:ahLst/>
            <a:cxnLst/>
            <a:rect r="r" b="b" t="t" l="l"/>
            <a:pathLst>
              <a:path h="803921" w="2825352">
                <a:moveTo>
                  <a:pt x="0" y="0"/>
                </a:moveTo>
                <a:lnTo>
                  <a:pt x="2825353" y="0"/>
                </a:lnTo>
                <a:lnTo>
                  <a:pt x="2825353" y="803921"/>
                </a:lnTo>
                <a:lnTo>
                  <a:pt x="0" y="8039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54636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695793" y="2172891"/>
            <a:ext cx="2781041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39"/>
              </a:lnSpc>
            </a:pPr>
            <a:r>
              <a:rPr lang="en-US" sz="1699">
                <a:solidFill>
                  <a:srgbClr val="000000"/>
                </a:solidFill>
                <a:latin typeface="Aileron Bold"/>
              </a:rPr>
              <a:t>KEY PARTNERS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784286" y="7441954"/>
            <a:ext cx="3004878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39"/>
              </a:lnSpc>
              <a:spcBef>
                <a:spcPct val="0"/>
              </a:spcBef>
            </a:pPr>
            <a:r>
              <a:rPr lang="en-US" sz="1699" u="none">
                <a:solidFill>
                  <a:srgbClr val="000000"/>
                </a:solidFill>
                <a:latin typeface="Aileron Bold"/>
              </a:rPr>
              <a:t>COST STRUCTURE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394040" y="7373256"/>
            <a:ext cx="2106216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039"/>
              </a:lnSpc>
            </a:pPr>
            <a:r>
              <a:rPr lang="en-US" sz="1699">
                <a:solidFill>
                  <a:srgbClr val="000000"/>
                </a:solidFill>
                <a:latin typeface="Aileron Bold"/>
              </a:rPr>
              <a:t>REVENUE STREAM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286725" y="2188158"/>
            <a:ext cx="2175965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039"/>
              </a:lnSpc>
            </a:pPr>
            <a:r>
              <a:rPr lang="en-US" sz="1699">
                <a:solidFill>
                  <a:srgbClr val="000000"/>
                </a:solidFill>
                <a:latin typeface="Aileron Bold"/>
              </a:rPr>
              <a:t>KEY ACTIVITIES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033667" y="5060715"/>
            <a:ext cx="2295185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039"/>
              </a:lnSpc>
            </a:pPr>
            <a:r>
              <a:rPr lang="en-US" sz="1699">
                <a:solidFill>
                  <a:srgbClr val="000000"/>
                </a:solidFill>
                <a:latin typeface="Aileron Bold"/>
              </a:rPr>
              <a:t>KEY RESOURCES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346405" y="4670190"/>
            <a:ext cx="1186931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039"/>
              </a:lnSpc>
            </a:pPr>
            <a:r>
              <a:rPr lang="en-US" sz="1699">
                <a:solidFill>
                  <a:srgbClr val="000000"/>
                </a:solidFill>
                <a:latin typeface="Aileron Bold"/>
              </a:rPr>
              <a:t>CHANNEL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581114" y="2172891"/>
            <a:ext cx="2845870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039"/>
              </a:lnSpc>
            </a:pPr>
            <a:r>
              <a:rPr lang="en-US" sz="1699">
                <a:solidFill>
                  <a:srgbClr val="000000"/>
                </a:solidFill>
                <a:latin typeface="Aileron Bold"/>
              </a:rPr>
              <a:t>VALUE PROPOSITIONS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324743" y="2169108"/>
            <a:ext cx="268972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039"/>
              </a:lnSpc>
            </a:pPr>
            <a:r>
              <a:rPr lang="en-US" sz="1699">
                <a:solidFill>
                  <a:srgbClr val="000000"/>
                </a:solidFill>
                <a:latin typeface="Aileron Bold"/>
              </a:rPr>
              <a:t>CUSTOMER RELATIONSHIP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579979" y="2172891"/>
            <a:ext cx="233365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039"/>
              </a:lnSpc>
            </a:pPr>
            <a:r>
              <a:rPr lang="en-US" sz="1699">
                <a:solidFill>
                  <a:srgbClr val="000000"/>
                </a:solidFill>
                <a:latin typeface="Aileron Bold"/>
              </a:rPr>
              <a:t>CUSTOMER SEGMENTS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48860" y="653367"/>
            <a:ext cx="11514836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319"/>
              </a:lnSpc>
            </a:pPr>
            <a:r>
              <a:rPr lang="en-US" sz="6099">
                <a:solidFill>
                  <a:srgbClr val="000000"/>
                </a:solidFill>
                <a:latin typeface="Aileron Bold"/>
              </a:rPr>
              <a:t>Business Model Canvas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795943" y="1124854"/>
            <a:ext cx="2560198" cy="302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10"/>
              </a:lnSpc>
            </a:pPr>
            <a:r>
              <a:rPr lang="en-US" sz="2100">
                <a:solidFill>
                  <a:srgbClr val="000000"/>
                </a:solidFill>
                <a:latin typeface="Aileron"/>
              </a:rPr>
              <a:t>DATE : 18/02/2024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14433948" y="781367"/>
            <a:ext cx="2825352" cy="803921"/>
          </a:xfrm>
          <a:custGeom>
            <a:avLst/>
            <a:gdLst/>
            <a:ahLst/>
            <a:cxnLst/>
            <a:rect r="r" b="b" t="t" l="l"/>
            <a:pathLst>
              <a:path h="803921" w="2825352">
                <a:moveTo>
                  <a:pt x="0" y="0"/>
                </a:moveTo>
                <a:lnTo>
                  <a:pt x="2825352" y="0"/>
                </a:lnTo>
                <a:lnTo>
                  <a:pt x="2825352" y="803921"/>
                </a:lnTo>
                <a:lnTo>
                  <a:pt x="0" y="8039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54636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15056101" y="1124854"/>
            <a:ext cx="2087819" cy="302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10"/>
              </a:lnSpc>
            </a:pPr>
            <a:r>
              <a:rPr lang="en-US" sz="2100">
                <a:solidFill>
                  <a:srgbClr val="000000"/>
                </a:solidFill>
                <a:latin typeface="Aileron"/>
              </a:rPr>
              <a:t>VERSION : V2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43617" y="2683458"/>
            <a:ext cx="1941909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19"/>
              </a:lnSpc>
            </a:pPr>
            <a:r>
              <a:rPr lang="en-US" sz="1599">
                <a:solidFill>
                  <a:srgbClr val="FF3131"/>
                </a:solidFill>
                <a:latin typeface="Aileron"/>
              </a:rPr>
              <a:t>BIG LENDERS</a:t>
            </a:r>
          </a:p>
          <a:p>
            <a:pPr algn="just">
              <a:lnSpc>
                <a:spcPts val="1919"/>
              </a:lnSpc>
            </a:pPr>
          </a:p>
          <a:p>
            <a:pPr algn="just">
              <a:lnSpc>
                <a:spcPts val="1919"/>
              </a:lnSpc>
            </a:pPr>
            <a:r>
              <a:rPr lang="en-US" sz="1599">
                <a:solidFill>
                  <a:srgbClr val="FF3131"/>
                </a:solidFill>
                <a:latin typeface="Aileron"/>
              </a:rPr>
              <a:t>PARTNERSHIP WITH </a:t>
            </a:r>
          </a:p>
          <a:p>
            <a:pPr algn="just">
              <a:lnSpc>
                <a:spcPts val="1919"/>
              </a:lnSpc>
              <a:spcBef>
                <a:spcPct val="0"/>
              </a:spcBef>
            </a:pPr>
            <a:r>
              <a:rPr lang="en-US" sz="1599">
                <a:solidFill>
                  <a:srgbClr val="FF3131"/>
                </a:solidFill>
                <a:latin typeface="Aileron"/>
              </a:rPr>
              <a:t>LARGE SCALE FIRMS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880204" y="5613165"/>
            <a:ext cx="2602111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19"/>
              </a:lnSpc>
            </a:pPr>
            <a:r>
              <a:rPr lang="en-US" sz="1599">
                <a:solidFill>
                  <a:srgbClr val="FF3131"/>
                </a:solidFill>
                <a:latin typeface="Aileron"/>
              </a:rPr>
              <a:t>COMMUNITY  MONEY POOL</a:t>
            </a:r>
          </a:p>
          <a:p>
            <a:pPr>
              <a:lnSpc>
                <a:spcPts val="1919"/>
              </a:lnSpc>
            </a:pPr>
          </a:p>
          <a:p>
            <a:pPr>
              <a:lnSpc>
                <a:spcPts val="1919"/>
              </a:lnSpc>
            </a:pPr>
            <a:r>
              <a:rPr lang="en-US" sz="1599">
                <a:solidFill>
                  <a:srgbClr val="FF3131"/>
                </a:solidFill>
                <a:latin typeface="Aileron"/>
              </a:rPr>
              <a:t>SEED FUND</a:t>
            </a:r>
          </a:p>
          <a:p>
            <a:pPr>
              <a:lnSpc>
                <a:spcPts val="1919"/>
              </a:lnSpc>
            </a:pPr>
          </a:p>
          <a:p>
            <a:pPr>
              <a:lnSpc>
                <a:spcPts val="1919"/>
              </a:lnSpc>
              <a:spcBef>
                <a:spcPct val="0"/>
              </a:spcBef>
            </a:pPr>
            <a:r>
              <a:rPr lang="en-US" sz="1599">
                <a:solidFill>
                  <a:srgbClr val="FF3131"/>
                </a:solidFill>
                <a:latin typeface="Aileron"/>
              </a:rPr>
              <a:t>DATA FROM CUSTOMERS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504587" y="2654883"/>
            <a:ext cx="2096790" cy="167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19"/>
              </a:lnSpc>
            </a:pPr>
            <a:r>
              <a:rPr lang="en-US" sz="1599">
                <a:solidFill>
                  <a:srgbClr val="FF3131"/>
                </a:solidFill>
                <a:latin typeface="Aileron"/>
              </a:rPr>
              <a:t>LOW INTEREST RATES</a:t>
            </a:r>
          </a:p>
          <a:p>
            <a:pPr>
              <a:lnSpc>
                <a:spcPts val="1919"/>
              </a:lnSpc>
            </a:pPr>
          </a:p>
          <a:p>
            <a:pPr>
              <a:lnSpc>
                <a:spcPts val="1919"/>
              </a:lnSpc>
            </a:pPr>
            <a:r>
              <a:rPr lang="en-US" sz="1599">
                <a:solidFill>
                  <a:srgbClr val="FF3131"/>
                </a:solidFill>
                <a:latin typeface="Aileron"/>
              </a:rPr>
              <a:t>NO COLLATERAL</a:t>
            </a:r>
          </a:p>
          <a:p>
            <a:pPr>
              <a:lnSpc>
                <a:spcPts val="1919"/>
              </a:lnSpc>
            </a:pPr>
          </a:p>
          <a:p>
            <a:pPr>
              <a:lnSpc>
                <a:spcPts val="1919"/>
              </a:lnSpc>
            </a:pPr>
            <a:r>
              <a:rPr lang="en-US" sz="1599">
                <a:solidFill>
                  <a:srgbClr val="FF3131"/>
                </a:solidFill>
                <a:latin typeface="Aileron"/>
              </a:rPr>
              <a:t>FLEXIBLE BANKING</a:t>
            </a:r>
          </a:p>
          <a:p>
            <a:pPr>
              <a:lnSpc>
                <a:spcPts val="1919"/>
              </a:lnSpc>
            </a:pPr>
          </a:p>
          <a:p>
            <a:pPr>
              <a:lnSpc>
                <a:spcPts val="1919"/>
              </a:lnSpc>
              <a:spcBef>
                <a:spcPct val="0"/>
              </a:spcBef>
            </a:pPr>
            <a:r>
              <a:rPr lang="en-US" sz="1599">
                <a:solidFill>
                  <a:srgbClr val="FF3131"/>
                </a:solidFill>
                <a:latin typeface="Aileron"/>
              </a:rPr>
              <a:t>SECURE PAYMENTS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346405" y="2963466"/>
            <a:ext cx="2861175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19"/>
              </a:lnSpc>
            </a:pPr>
            <a:r>
              <a:rPr lang="en-US" sz="1599">
                <a:solidFill>
                  <a:srgbClr val="FF3131"/>
                </a:solidFill>
                <a:latin typeface="Aileron"/>
              </a:rPr>
              <a:t>AWARENESS EVENTS</a:t>
            </a:r>
          </a:p>
          <a:p>
            <a:pPr>
              <a:lnSpc>
                <a:spcPts val="1919"/>
              </a:lnSpc>
            </a:pPr>
          </a:p>
          <a:p>
            <a:pPr>
              <a:lnSpc>
                <a:spcPts val="1919"/>
              </a:lnSpc>
              <a:spcBef>
                <a:spcPct val="0"/>
              </a:spcBef>
            </a:pPr>
            <a:r>
              <a:rPr lang="en-US" sz="1599">
                <a:solidFill>
                  <a:srgbClr val="FF3131"/>
                </a:solidFill>
                <a:latin typeface="Aileron"/>
              </a:rPr>
              <a:t>FREE PERSONAL FINANCE CONSULTATIONS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521014" y="3155715"/>
            <a:ext cx="2861175" cy="191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19"/>
              </a:lnSpc>
            </a:pPr>
            <a:r>
              <a:rPr lang="en-US" sz="1599">
                <a:solidFill>
                  <a:srgbClr val="FF3131"/>
                </a:solidFill>
                <a:latin typeface="Aileron"/>
              </a:rPr>
              <a:t>SMALL  MARGINALISED COMMUNITIES</a:t>
            </a:r>
          </a:p>
          <a:p>
            <a:pPr>
              <a:lnSpc>
                <a:spcPts val="1919"/>
              </a:lnSpc>
            </a:pPr>
          </a:p>
          <a:p>
            <a:pPr>
              <a:lnSpc>
                <a:spcPts val="1919"/>
              </a:lnSpc>
            </a:pPr>
            <a:r>
              <a:rPr lang="en-US" sz="1599">
                <a:solidFill>
                  <a:srgbClr val="FF3131"/>
                </a:solidFill>
                <a:latin typeface="Aileron"/>
              </a:rPr>
              <a:t>APARTMENTS</a:t>
            </a:r>
          </a:p>
          <a:p>
            <a:pPr>
              <a:lnSpc>
                <a:spcPts val="1919"/>
              </a:lnSpc>
            </a:pPr>
          </a:p>
          <a:p>
            <a:pPr>
              <a:lnSpc>
                <a:spcPts val="1919"/>
              </a:lnSpc>
            </a:pPr>
            <a:r>
              <a:rPr lang="en-US" sz="1599">
                <a:solidFill>
                  <a:srgbClr val="FF3131"/>
                </a:solidFill>
                <a:latin typeface="Aileron"/>
              </a:rPr>
              <a:t>STUDENT COMMUNITITES</a:t>
            </a:r>
          </a:p>
          <a:p>
            <a:pPr>
              <a:lnSpc>
                <a:spcPts val="1919"/>
              </a:lnSpc>
            </a:pPr>
          </a:p>
          <a:p>
            <a:pPr>
              <a:lnSpc>
                <a:spcPts val="1919"/>
              </a:lnSpc>
              <a:spcBef>
                <a:spcPct val="0"/>
              </a:spcBef>
            </a:pPr>
            <a:r>
              <a:rPr lang="en-US" sz="1599">
                <a:solidFill>
                  <a:srgbClr val="FF3131"/>
                </a:solidFill>
                <a:latin typeface="Aileron"/>
              </a:rPr>
              <a:t>SOCIETIES AND CLUBS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324743" y="5203590"/>
            <a:ext cx="1702296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19"/>
              </a:lnSpc>
            </a:pPr>
            <a:r>
              <a:rPr lang="en-US" sz="1599">
                <a:solidFill>
                  <a:srgbClr val="FF3131"/>
                </a:solidFill>
                <a:latin typeface="Aileron"/>
              </a:rPr>
              <a:t>SOCIAL MEDIA</a:t>
            </a:r>
          </a:p>
          <a:p>
            <a:pPr>
              <a:lnSpc>
                <a:spcPts val="1919"/>
              </a:lnSpc>
            </a:pPr>
          </a:p>
          <a:p>
            <a:pPr>
              <a:lnSpc>
                <a:spcPts val="1919"/>
              </a:lnSpc>
            </a:pPr>
            <a:r>
              <a:rPr lang="en-US" sz="1599">
                <a:solidFill>
                  <a:srgbClr val="FF3131"/>
                </a:solidFill>
                <a:latin typeface="Aileron"/>
              </a:rPr>
              <a:t>TV/NEWS PAPERS</a:t>
            </a:r>
          </a:p>
          <a:p>
            <a:pPr>
              <a:lnSpc>
                <a:spcPts val="1919"/>
              </a:lnSpc>
            </a:pPr>
          </a:p>
          <a:p>
            <a:pPr>
              <a:lnSpc>
                <a:spcPts val="1919"/>
              </a:lnSpc>
              <a:spcBef>
                <a:spcPct val="0"/>
              </a:spcBef>
            </a:pPr>
            <a:r>
              <a:rPr lang="en-US" sz="1599">
                <a:solidFill>
                  <a:srgbClr val="FF3131"/>
                </a:solidFill>
                <a:latin typeface="Aileron"/>
              </a:rPr>
              <a:t>WORD OF MOUTH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617839" y="8080129"/>
            <a:ext cx="4831656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19"/>
              </a:lnSpc>
            </a:pPr>
            <a:r>
              <a:rPr lang="en-US" sz="1599">
                <a:solidFill>
                  <a:srgbClr val="FF3131"/>
                </a:solidFill>
                <a:latin typeface="Aileron"/>
              </a:rPr>
              <a:t>SUBSCRIPTION BASED</a:t>
            </a:r>
          </a:p>
          <a:p>
            <a:pPr>
              <a:lnSpc>
                <a:spcPts val="1919"/>
              </a:lnSpc>
            </a:pPr>
          </a:p>
          <a:p>
            <a:pPr>
              <a:lnSpc>
                <a:spcPts val="1919"/>
              </a:lnSpc>
              <a:spcBef>
                <a:spcPct val="0"/>
              </a:spcBef>
            </a:pPr>
            <a:r>
              <a:rPr lang="en-US" sz="1599">
                <a:solidFill>
                  <a:srgbClr val="FF3131"/>
                </a:solidFill>
                <a:latin typeface="Aileron"/>
              </a:rPr>
              <a:t>DISCOUNTS FOR ELDERLY/NEW JOINEE/STUDENTS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144000" y="8080129"/>
            <a:ext cx="2103140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9"/>
              </a:lnSpc>
              <a:spcBef>
                <a:spcPct val="0"/>
              </a:spcBef>
            </a:pPr>
            <a:r>
              <a:rPr lang="en-US" sz="1599">
                <a:solidFill>
                  <a:srgbClr val="FF3131"/>
                </a:solidFill>
                <a:latin typeface="Aileron"/>
              </a:rPr>
              <a:t>SUBSCRIPTION BASED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3506435" y="7373256"/>
            <a:ext cx="2915197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039"/>
              </a:lnSpc>
            </a:pPr>
            <a:r>
              <a:rPr lang="en-US" sz="1699">
                <a:solidFill>
                  <a:srgbClr val="000000"/>
                </a:solidFill>
                <a:latin typeface="Aileron Bold"/>
              </a:rPr>
              <a:t>SOCIETAL BENEFITS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2850823" y="8080129"/>
            <a:ext cx="4226421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19"/>
              </a:lnSpc>
            </a:pPr>
            <a:r>
              <a:rPr lang="en-US" sz="1599">
                <a:solidFill>
                  <a:srgbClr val="FF3131"/>
                </a:solidFill>
                <a:latin typeface="Aileron"/>
              </a:rPr>
              <a:t>REDUCE PREDATORY LOANS  (TRUST BASED)</a:t>
            </a:r>
          </a:p>
          <a:p>
            <a:pPr>
              <a:lnSpc>
                <a:spcPts val="1919"/>
              </a:lnSpc>
            </a:pPr>
          </a:p>
          <a:p>
            <a:pPr>
              <a:lnSpc>
                <a:spcPts val="1919"/>
              </a:lnSpc>
            </a:pPr>
            <a:r>
              <a:rPr lang="en-US" sz="1599">
                <a:solidFill>
                  <a:srgbClr val="FF3131"/>
                </a:solidFill>
                <a:latin typeface="Aileron"/>
              </a:rPr>
              <a:t>SAVES TIME IN CASE OF EMERGENCY</a:t>
            </a:r>
          </a:p>
          <a:p>
            <a:pPr>
              <a:lnSpc>
                <a:spcPts val="1919"/>
              </a:lnSpc>
            </a:pPr>
          </a:p>
          <a:p>
            <a:pPr>
              <a:lnSpc>
                <a:spcPts val="1919"/>
              </a:lnSpc>
              <a:spcBef>
                <a:spcPct val="0"/>
              </a:spcBef>
            </a:pPr>
            <a:r>
              <a:rPr lang="en-US" sz="1599">
                <a:solidFill>
                  <a:srgbClr val="FF3131"/>
                </a:solidFill>
                <a:latin typeface="Aileron"/>
              </a:rPr>
              <a:t>IMPROVES COMMUNAL WELLBEING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3726765" y="2654883"/>
            <a:ext cx="3208695" cy="191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19"/>
              </a:lnSpc>
            </a:pPr>
            <a:r>
              <a:rPr lang="en-US" sz="1599">
                <a:solidFill>
                  <a:srgbClr val="FF3131"/>
                </a:solidFill>
                <a:latin typeface="Aileron"/>
              </a:rPr>
              <a:t>COMMUNAL POOL OF MONEY WHERE MEMBERS CAN BORROW</a:t>
            </a:r>
          </a:p>
          <a:p>
            <a:pPr>
              <a:lnSpc>
                <a:spcPts val="1919"/>
              </a:lnSpc>
            </a:pPr>
          </a:p>
          <a:p>
            <a:pPr>
              <a:lnSpc>
                <a:spcPts val="1919"/>
              </a:lnSpc>
            </a:pPr>
            <a:r>
              <a:rPr lang="en-US" sz="1599">
                <a:solidFill>
                  <a:srgbClr val="FF3131"/>
                </a:solidFill>
                <a:latin typeface="Aileron"/>
              </a:rPr>
              <a:t>BIOMETRIC PAYMENTS</a:t>
            </a:r>
          </a:p>
          <a:p>
            <a:pPr>
              <a:lnSpc>
                <a:spcPts val="1919"/>
              </a:lnSpc>
            </a:pPr>
          </a:p>
          <a:p>
            <a:pPr>
              <a:lnSpc>
                <a:spcPts val="1919"/>
              </a:lnSpc>
            </a:pPr>
            <a:r>
              <a:rPr lang="en-US" sz="1599">
                <a:solidFill>
                  <a:srgbClr val="FF3131"/>
                </a:solidFill>
                <a:latin typeface="Aileron"/>
              </a:rPr>
              <a:t>INCENTIVES</a:t>
            </a:r>
          </a:p>
          <a:p>
            <a:pPr>
              <a:lnSpc>
                <a:spcPts val="1919"/>
              </a:lnSpc>
            </a:pPr>
          </a:p>
          <a:p>
            <a:pPr>
              <a:lnSpc>
                <a:spcPts val="1919"/>
              </a:lnSpc>
              <a:spcBef>
                <a:spcPct val="0"/>
              </a:spcBef>
            </a:pPr>
            <a:r>
              <a:rPr lang="en-US" sz="1599">
                <a:solidFill>
                  <a:srgbClr val="FF3131"/>
                </a:solidFill>
                <a:latin typeface="Aileron"/>
              </a:rPr>
              <a:t>12% INTERESTS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DAF9EJYeda8</dc:identifier>
  <dcterms:modified xsi:type="dcterms:W3CDTF">2011-08-01T06:04:30Z</dcterms:modified>
  <cp:revision>1</cp:revision>
  <dc:title>Agenda</dc:title>
</cp:coreProperties>
</file>